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5" r:id="rId6"/>
    <p:sldId id="266" r:id="rId7"/>
    <p:sldId id="267" r:id="rId8"/>
    <p:sldId id="268" r:id="rId9"/>
    <p:sldId id="269" r:id="rId10"/>
    <p:sldId id="270" r:id="rId11"/>
    <p:sldId id="271" r:id="rId12"/>
    <p:sldId id="264" r:id="rId13"/>
    <p:sldId id="272" r:id="rId14"/>
    <p:sldId id="273" r:id="rId15"/>
    <p:sldId id="274" r:id="rId16"/>
    <p:sldId id="275" r:id="rId17"/>
    <p:sldId id="276" r:id="rId18"/>
    <p:sldId id="277" r:id="rId19"/>
    <p:sldId id="278" r:id="rId20"/>
    <p:sldId id="279" r:id="rId21"/>
    <p:sldId id="282" r:id="rId22"/>
    <p:sldId id="280" r:id="rId23"/>
    <p:sldId id="281" r:id="rId24"/>
    <p:sldId id="283" r:id="rId25"/>
    <p:sldId id="284" r:id="rId26"/>
    <p:sldId id="285" r:id="rId27"/>
    <p:sldId id="286" r:id="rId28"/>
    <p:sldId id="287" r:id="rId29"/>
    <p:sldId id="263" r:id="rId30"/>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B97"/>
    <a:srgbClr val="214E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658" y="6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7" name="Título 1"/>
          <p:cNvSpPr>
            <a:spLocks noGrp="1"/>
          </p:cNvSpPr>
          <p:nvPr>
            <p:ph type="ctrTitle"/>
          </p:nvPr>
        </p:nvSpPr>
        <p:spPr>
          <a:xfrm>
            <a:off x="5935720" y="459692"/>
            <a:ext cx="2751080" cy="2006795"/>
          </a:xfrm>
        </p:spPr>
        <p:txBody>
          <a:bodyPr/>
          <a:lstStyle>
            <a:lvl1pPr>
              <a:lnSpc>
                <a:spcPct val="80000"/>
              </a:lnSpc>
              <a:defRPr sz="4400" b="1" spc="-150">
                <a:solidFill>
                  <a:srgbClr val="244B97"/>
                </a:solidFill>
              </a:defRPr>
            </a:lvl1pPr>
          </a:lstStyle>
          <a:p>
            <a:r>
              <a:rPr lang="es-ES" smtClean="0"/>
              <a:t>Haga clic para modificar el estilo de título del patrón</a:t>
            </a:r>
            <a:endParaRPr lang="es-ES" dirty="0"/>
          </a:p>
        </p:txBody>
      </p:sp>
      <p:sp>
        <p:nvSpPr>
          <p:cNvPr id="8" name="Subtítulo 2"/>
          <p:cNvSpPr>
            <a:spLocks noGrp="1"/>
          </p:cNvSpPr>
          <p:nvPr>
            <p:ph type="subTitle" idx="1"/>
          </p:nvPr>
        </p:nvSpPr>
        <p:spPr>
          <a:xfrm>
            <a:off x="5935720" y="2682138"/>
            <a:ext cx="2751080" cy="1229270"/>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s-ES" dirty="0"/>
          </a:p>
        </p:txBody>
      </p:sp>
    </p:spTree>
    <p:extLst>
      <p:ext uri="{BB962C8B-B14F-4D97-AF65-F5344CB8AC3E}">
        <p14:creationId xmlns:p14="http://schemas.microsoft.com/office/powerpoint/2010/main" val="10567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99474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0198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06622" cy="857250"/>
          </a:xfrm>
        </p:spPr>
        <p:txBody>
          <a:bodyPr/>
          <a:lstStyle>
            <a:lvl1pPr algn="l">
              <a:defRPr b="1">
                <a:solidFill>
                  <a:srgbClr val="244B97"/>
                </a:solidFill>
              </a:defRPr>
            </a:lvl1p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normAutofit/>
          </a:bodyPr>
          <a:lstStyle>
            <a:lvl1pPr>
              <a:defRPr sz="2400">
                <a:solidFill>
                  <a:schemeClr val="tx1">
                    <a:lumMod val="65000"/>
                    <a:lumOff val="35000"/>
                  </a:schemeClr>
                </a:solidFill>
              </a:defRPr>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9858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8" name="Subtítulo 2"/>
          <p:cNvSpPr>
            <a:spLocks noGrp="1"/>
          </p:cNvSpPr>
          <p:nvPr>
            <p:ph type="subTitle" idx="1"/>
          </p:nvPr>
        </p:nvSpPr>
        <p:spPr>
          <a:xfrm>
            <a:off x="396184" y="3800967"/>
            <a:ext cx="3981586" cy="692711"/>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s-ES" dirty="0"/>
          </a:p>
        </p:txBody>
      </p:sp>
      <p:sp>
        <p:nvSpPr>
          <p:cNvPr id="10" name="Marcador de posición de imagen 9"/>
          <p:cNvSpPr>
            <a:spLocks noGrp="1"/>
          </p:cNvSpPr>
          <p:nvPr>
            <p:ph type="pic" sz="quarter" idx="13"/>
          </p:nvPr>
        </p:nvSpPr>
        <p:spPr>
          <a:xfrm>
            <a:off x="396184" y="478527"/>
            <a:ext cx="3981450" cy="3165475"/>
          </a:xfrm>
        </p:spPr>
        <p:txBody>
          <a:bodyPr anchor="ctr"/>
          <a:lstStyle>
            <a:lvl1pPr marL="0" indent="0" algn="ctr">
              <a:buNone/>
              <a:defRPr/>
            </a:lvl1pPr>
          </a:lstStyle>
          <a:p>
            <a:r>
              <a:rPr lang="es-ES" smtClean="0"/>
              <a:t>Haga clic en el icono para agregar una imagen</a:t>
            </a:r>
            <a:endParaRPr lang="es-ES"/>
          </a:p>
        </p:txBody>
      </p:sp>
    </p:spTree>
    <p:extLst>
      <p:ext uri="{BB962C8B-B14F-4D97-AF65-F5344CB8AC3E}">
        <p14:creationId xmlns:p14="http://schemas.microsoft.com/office/powerpoint/2010/main" val="327680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57094" cy="857250"/>
          </a:xfrm>
        </p:spPr>
        <p:txBody>
          <a:bodyPr/>
          <a:lstStyle>
            <a:lvl1pPr algn="l">
              <a:defRPr b="1">
                <a:solidFill>
                  <a:srgbClr val="244B97"/>
                </a:solidFill>
              </a:defRPr>
            </a:lvl1p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457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Marcador de contenido 3"/>
          <p:cNvSpPr>
            <a:spLocks noGrp="1"/>
          </p:cNvSpPr>
          <p:nvPr>
            <p:ph sz="half" idx="2"/>
          </p:nvPr>
        </p:nvSpPr>
        <p:spPr>
          <a:xfrm>
            <a:off x="4648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44610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29486" cy="857250"/>
          </a:xfrm>
        </p:spPr>
        <p:txBody>
          <a:bodyPr/>
          <a:lstStyle>
            <a:lvl1pPr>
              <a:defRPr/>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457200" y="1243369"/>
            <a:ext cx="4040188" cy="479822"/>
          </a:xfrm>
        </p:spPr>
        <p:txBody>
          <a:bodyPr anchor="ctr">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457200" y="1941898"/>
            <a:ext cx="4040188"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45026" y="1243369"/>
            <a:ext cx="4041775" cy="47982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45026" y="1941898"/>
            <a:ext cx="4041775"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4E9FA21B-BDDB-C244-9274-C2801C3AE856}" type="datetimeFigureOut">
              <a:rPr lang="es-ES" smtClean="0"/>
              <a:t>21/09/2020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68736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4E9FA21B-BDDB-C244-9274-C2801C3AE856}" type="datetimeFigureOut">
              <a:rPr lang="es-ES" smtClean="0"/>
              <a:t>21/09/2020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4428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E9FA21B-BDDB-C244-9274-C2801C3AE856}" type="datetimeFigureOut">
              <a:rPr lang="es-ES" smtClean="0"/>
              <a:t>21/09/2020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81197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ctr">
            <a:normAutofit/>
          </a:bodyPr>
          <a:lstStyle>
            <a:lvl1pPr algn="l">
              <a:defRPr sz="2400" b="1"/>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575050" y="204788"/>
            <a:ext cx="5111750" cy="438983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09373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ctr">
              <a:defRPr sz="2000" b="1"/>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1792288" y="459581"/>
            <a:ext cx="5486400" cy="30861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s-ES" dirty="0"/>
          </a:p>
        </p:txBody>
      </p:sp>
      <p:sp>
        <p:nvSpPr>
          <p:cNvPr id="4" name="Marcador de texto 3"/>
          <p:cNvSpPr>
            <a:spLocks noGrp="1"/>
          </p:cNvSpPr>
          <p:nvPr>
            <p:ph type="body" sz="half" idx="2"/>
          </p:nvPr>
        </p:nvSpPr>
        <p:spPr>
          <a:xfrm>
            <a:off x="1792288" y="4025503"/>
            <a:ext cx="5486400" cy="603647"/>
          </a:xfrm>
        </p:spPr>
        <p:txBody>
          <a:bodyPr anchor="ct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42941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55502"/>
            <a:ext cx="7365067" cy="85725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E9FA21B-BDDB-C244-9274-C2801C3AE856}" type="datetimeFigureOut">
              <a:rPr lang="es-ES" smtClean="0"/>
              <a:t>21/09/2020</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EAF264-23B6-5B4D-8F12-341FB9E6A540}" type="slidenum">
              <a:rPr lang="es-ES" smtClean="0"/>
              <a:t>‹Nº›</a:t>
            </a:fld>
            <a:endParaRPr lang="es-ES"/>
          </a:p>
        </p:txBody>
      </p:sp>
    </p:spTree>
    <p:extLst>
      <p:ext uri="{BB962C8B-B14F-4D97-AF65-F5344CB8AC3E}">
        <p14:creationId xmlns:p14="http://schemas.microsoft.com/office/powerpoint/2010/main" val="41449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b="1" kern="1200">
          <a:solidFill>
            <a:srgbClr val="244B97"/>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Documentos%20para%20el%20proyecto%20de%20Sanambiente/Plan%20del%20proyecto%20de%20Sanambiente.doc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anambiente.com.co/index.php/nosotros" TargetMode="External"/><Relationship Id="rId2" Type="http://schemas.openxmlformats.org/officeDocument/2006/relationships/hyperlink" Target="https://www.iso.org/obp/ui/#iso:std:iso-iec:tr:29110:-5-2-1:ed-1:v1:en" TargetMode="External"/><Relationship Id="rId1" Type="http://schemas.openxmlformats.org/officeDocument/2006/relationships/slideLayout" Target="../slideLayouts/slideLayout2.xml"/><Relationship Id="rId5" Type="http://schemas.openxmlformats.org/officeDocument/2006/relationships/hyperlink" Target="http://ima.udg.edu/~sellares/EINF-ES2/Present1011/MetodoPesadesICONIX.pdf" TargetMode="External"/><Relationship Id="rId4" Type="http://schemas.openxmlformats.org/officeDocument/2006/relationships/hyperlink" Target="https://www.ee.co.za/wp-content/uploads/legacy/Trans12p236-247.pdf"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pja.mykhi.org/0sem/MAS/books/Addison.Wesley.Applying.Use.Case.Driven.Object.Modeling.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6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solidFill>
                  <a:schemeClr val="tx1">
                    <a:lumMod val="95000"/>
                    <a:lumOff val="5000"/>
                  </a:schemeClr>
                </a:solidFill>
                <a:latin typeface="Arial" panose="020B0604020202020204" pitchFamily="34" charset="0"/>
                <a:cs typeface="Arial" panose="020B0604020202020204" pitchFamily="34" charset="0"/>
              </a:rPr>
              <a:t>Objetivos específicos</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fontScale="92500" lnSpcReduction="20000"/>
          </a:bodyPr>
          <a:lstStyle/>
          <a:p>
            <a:pPr lvl="0"/>
            <a:r>
              <a:rPr lang="es-CO" dirty="0">
                <a:solidFill>
                  <a:schemeClr val="tx1">
                    <a:lumMod val="95000"/>
                    <a:lumOff val="5000"/>
                  </a:schemeClr>
                </a:solidFill>
                <a:latin typeface="Arial" panose="020B0604020202020204" pitchFamily="34" charset="0"/>
                <a:cs typeface="Arial" panose="020B0604020202020204" pitchFamily="34" charset="0"/>
              </a:rPr>
              <a:t>Identificar los procesos y medidas propuestas por la ISO/IEC 29110 que se adecúen a las características del gestor de datos ambientales de la empresa Sanambiente S.A.S.</a:t>
            </a:r>
          </a:p>
          <a:p>
            <a:pPr lvl="0"/>
            <a:r>
              <a:rPr lang="es-CO" dirty="0">
                <a:solidFill>
                  <a:schemeClr val="tx1">
                    <a:lumMod val="95000"/>
                    <a:lumOff val="5000"/>
                  </a:schemeClr>
                </a:solidFill>
                <a:latin typeface="Arial" panose="020B0604020202020204" pitchFamily="34" charset="0"/>
                <a:cs typeface="Arial" panose="020B0604020202020204" pitchFamily="34" charset="0"/>
              </a:rPr>
              <a:t>Establecer la ruta de procesos y herramientas que permitan la integración de los equipos del proyecto de Sanambiente S.A.S de acuerdo a la ISO/IEC 29110.</a:t>
            </a:r>
          </a:p>
          <a:p>
            <a:pPr lvl="0"/>
            <a:r>
              <a:rPr lang="es-CO" dirty="0">
                <a:solidFill>
                  <a:schemeClr val="tx1">
                    <a:lumMod val="95000"/>
                    <a:lumOff val="5000"/>
                  </a:schemeClr>
                </a:solidFill>
                <a:latin typeface="Arial" panose="020B0604020202020204" pitchFamily="34" charset="0"/>
                <a:cs typeface="Arial" panose="020B0604020202020204" pitchFamily="34" charset="0"/>
              </a:rPr>
              <a:t>Aplicar el marco de trabajo identificado en la ISO/IEC 29110 al proyecto Sanambiente S.A.S.</a:t>
            </a:r>
          </a:p>
          <a:p>
            <a:r>
              <a:rPr lang="es-CO" dirty="0">
                <a:solidFill>
                  <a:schemeClr val="tx1">
                    <a:lumMod val="95000"/>
                    <a:lumOff val="5000"/>
                  </a:schemeClr>
                </a:solidFill>
                <a:latin typeface="Arial" panose="020B0604020202020204" pitchFamily="34" charset="0"/>
                <a:cs typeface="Arial" panose="020B0604020202020204" pitchFamily="34" charset="0"/>
              </a:rPr>
              <a:t>Evaluar los resultados de la aplicación del marco de trabajo de acuerdo a la ISO/IEC 29110.</a:t>
            </a:r>
          </a:p>
          <a:p>
            <a:endParaRPr lang="es-ES" dirty="0"/>
          </a:p>
        </p:txBody>
      </p:sp>
    </p:spTree>
    <p:extLst>
      <p:ext uri="{BB962C8B-B14F-4D97-AF65-F5344CB8AC3E}">
        <p14:creationId xmlns:p14="http://schemas.microsoft.com/office/powerpoint/2010/main" val="118075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lumMod val="95000"/>
                    <a:lumOff val="5000"/>
                  </a:schemeClr>
                </a:solidFill>
                <a:latin typeface="Arial" panose="020B0604020202020204" pitchFamily="34" charset="0"/>
                <a:cs typeface="Arial" panose="020B0604020202020204" pitchFamily="34" charset="0"/>
              </a:rPr>
              <a:t>Marco teórico (1/6) </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fontScale="85000" lnSpcReduction="10000"/>
          </a:bodyPr>
          <a:lstStyle/>
          <a:p>
            <a:pPr marL="0" indent="0">
              <a:buNone/>
            </a:pPr>
            <a:r>
              <a:rPr lang="es-CO" sz="2000" b="1" dirty="0">
                <a:solidFill>
                  <a:schemeClr val="tx1">
                    <a:lumMod val="95000"/>
                    <a:lumOff val="5000"/>
                  </a:schemeClr>
                </a:solidFill>
                <a:latin typeface="Arial" panose="020B0604020202020204" pitchFamily="34" charset="0"/>
                <a:cs typeface="Arial" panose="020B0604020202020204" pitchFamily="34" charset="0"/>
              </a:rPr>
              <a:t>Estándar ISO/IEC 29110</a:t>
            </a:r>
            <a:endParaRPr lang="es-CO" sz="2000" dirty="0">
              <a:solidFill>
                <a:schemeClr val="tx1">
                  <a:lumMod val="95000"/>
                  <a:lumOff val="5000"/>
                </a:schemeClr>
              </a:solidFill>
              <a:latin typeface="Arial" panose="020B0604020202020204" pitchFamily="34" charset="0"/>
              <a:cs typeface="Arial" panose="020B0604020202020204" pitchFamily="34" charset="0"/>
            </a:endParaRPr>
          </a:p>
          <a:p>
            <a:r>
              <a:rPr lang="es-CO" dirty="0">
                <a:solidFill>
                  <a:schemeClr val="tx1">
                    <a:lumMod val="95000"/>
                    <a:lumOff val="5000"/>
                  </a:schemeClr>
                </a:solidFill>
                <a:latin typeface="Arial" panose="020B0604020202020204" pitchFamily="34" charset="0"/>
                <a:cs typeface="Arial" panose="020B0604020202020204" pitchFamily="34" charset="0"/>
              </a:rPr>
              <a:t>Es una norma bajo el título “</a:t>
            </a:r>
            <a:r>
              <a:rPr lang="es-CO" i="1" dirty="0">
                <a:solidFill>
                  <a:schemeClr val="tx1">
                    <a:lumMod val="95000"/>
                    <a:lumOff val="5000"/>
                  </a:schemeClr>
                </a:solidFill>
                <a:latin typeface="Arial" panose="020B0604020202020204" pitchFamily="34" charset="0"/>
                <a:cs typeface="Arial" panose="020B0604020202020204" pitchFamily="34" charset="0"/>
              </a:rPr>
              <a:t>Ingeniería de Software – Perfiles del ciclo de vida para entidades muy pequeñas</a:t>
            </a:r>
            <a:r>
              <a:rPr lang="es-CO" dirty="0">
                <a:solidFill>
                  <a:schemeClr val="tx1">
                    <a:lumMod val="95000"/>
                    <a:lumOff val="5000"/>
                  </a:schemeClr>
                </a:solidFill>
                <a:latin typeface="Arial" panose="020B0604020202020204" pitchFamily="34" charset="0"/>
                <a:cs typeface="Arial" panose="020B0604020202020204" pitchFamily="34" charset="0"/>
              </a:rPr>
              <a:t> (</a:t>
            </a:r>
            <a:r>
              <a:rPr lang="es-CO" dirty="0" err="1">
                <a:solidFill>
                  <a:schemeClr val="tx1">
                    <a:lumMod val="95000"/>
                    <a:lumOff val="5000"/>
                  </a:schemeClr>
                </a:solidFill>
                <a:latin typeface="Arial" panose="020B0604020202020204" pitchFamily="34" charset="0"/>
                <a:cs typeface="Arial" panose="020B0604020202020204" pitchFamily="34" charset="0"/>
              </a:rPr>
              <a:t>Very</a:t>
            </a:r>
            <a:r>
              <a:rPr lang="es-CO" dirty="0">
                <a:solidFill>
                  <a:schemeClr val="tx1">
                    <a:lumMod val="95000"/>
                    <a:lumOff val="5000"/>
                  </a:schemeClr>
                </a:solidFill>
                <a:latin typeface="Arial" panose="020B0604020202020204" pitchFamily="34" charset="0"/>
                <a:cs typeface="Arial" panose="020B0604020202020204" pitchFamily="34" charset="0"/>
              </a:rPr>
              <a:t> Small </a:t>
            </a:r>
            <a:r>
              <a:rPr lang="es-CO" dirty="0" err="1">
                <a:solidFill>
                  <a:schemeClr val="tx1">
                    <a:lumMod val="95000"/>
                    <a:lumOff val="5000"/>
                  </a:schemeClr>
                </a:solidFill>
                <a:latin typeface="Arial" panose="020B0604020202020204" pitchFamily="34" charset="0"/>
                <a:cs typeface="Arial" panose="020B0604020202020204" pitchFamily="34" charset="0"/>
              </a:rPr>
              <a:t>Enterprises</a:t>
            </a:r>
            <a:r>
              <a:rPr lang="es-CO" dirty="0">
                <a:solidFill>
                  <a:schemeClr val="tx1">
                    <a:lumMod val="95000"/>
                    <a:lumOff val="5000"/>
                  </a:schemeClr>
                </a:solidFill>
                <a:latin typeface="Arial" panose="020B0604020202020204" pitchFamily="34" charset="0"/>
                <a:cs typeface="Arial" panose="020B0604020202020204" pitchFamily="34" charset="0"/>
              </a:rPr>
              <a:t> (</a:t>
            </a:r>
            <a:r>
              <a:rPr lang="es-CO" dirty="0" err="1">
                <a:solidFill>
                  <a:schemeClr val="tx1">
                    <a:lumMod val="95000"/>
                    <a:lumOff val="5000"/>
                  </a:schemeClr>
                </a:solidFill>
                <a:latin typeface="Arial" panose="020B0604020202020204" pitchFamily="34" charset="0"/>
                <a:cs typeface="Arial" panose="020B0604020202020204" pitchFamily="34" charset="0"/>
              </a:rPr>
              <a:t>VSEs</a:t>
            </a:r>
            <a:r>
              <a:rPr lang="es-CO" dirty="0">
                <a:solidFill>
                  <a:schemeClr val="tx1">
                    <a:lumMod val="95000"/>
                    <a:lumOff val="5000"/>
                  </a:schemeClr>
                </a:solidFill>
                <a:latin typeface="Arial" panose="020B0604020202020204" pitchFamily="34" charset="0"/>
                <a:cs typeface="Arial" panose="020B0604020202020204" pitchFamily="34" charset="0"/>
              </a:rPr>
              <a:t>))”. </a:t>
            </a:r>
          </a:p>
          <a:p>
            <a:r>
              <a:rPr lang="es-CO" dirty="0">
                <a:solidFill>
                  <a:schemeClr val="tx1">
                    <a:lumMod val="95000"/>
                    <a:lumOff val="5000"/>
                  </a:schemeClr>
                </a:solidFill>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(ISO/IEC, 2011, p. vi)</a:t>
            </a:r>
          </a:p>
          <a:p>
            <a:endParaRPr lang="es-ES" dirty="0"/>
          </a:p>
        </p:txBody>
      </p:sp>
    </p:spTree>
    <p:extLst>
      <p:ext uri="{BB962C8B-B14F-4D97-AF65-F5344CB8AC3E}">
        <p14:creationId xmlns:p14="http://schemas.microsoft.com/office/powerpoint/2010/main" val="23741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solidFill>
                  <a:schemeClr val="tx1"/>
                </a:solidFill>
                <a:latin typeface="Arial" panose="020B0604020202020204" pitchFamily="34" charset="0"/>
                <a:cs typeface="Arial" panose="020B0604020202020204" pitchFamily="34" charset="0"/>
              </a:rPr>
              <a:t>Marco teórico (2/6</a:t>
            </a:r>
            <a:r>
              <a:rPr lang="es-ES" dirty="0">
                <a:solidFill>
                  <a:schemeClr val="tx1"/>
                </a:solidFill>
                <a:latin typeface="Arial" panose="020B0604020202020204" pitchFamily="34" charset="0"/>
                <a:cs typeface="Arial" panose="020B0604020202020204" pitchFamily="34" charset="0"/>
              </a:rPr>
              <a:t>)</a:t>
            </a:r>
            <a:endParaRPr lang="es-ES" dirty="0">
              <a:solidFill>
                <a:schemeClr val="tx1"/>
              </a:solidFill>
            </a:endParaRPr>
          </a:p>
        </p:txBody>
      </p:sp>
      <p:pic>
        <p:nvPicPr>
          <p:cNvPr id="5" name="Marcador de posición de imagen 4"/>
          <p:cNvPicPr>
            <a:picLocks noGrp="1" noChangeAspect="1"/>
          </p:cNvPicPr>
          <p:nvPr>
            <p:ph type="pic" idx="1"/>
          </p:nvPr>
        </p:nvPicPr>
        <p:blipFill>
          <a:blip r:embed="rId2"/>
          <a:srcRect l="2821" r="2821"/>
          <a:stretch>
            <a:fillRect/>
          </a:stretch>
        </p:blipFill>
        <p:spPr>
          <a:prstGeom prst="rect">
            <a:avLst/>
          </a:prstGeom>
        </p:spPr>
      </p:pic>
      <p:sp>
        <p:nvSpPr>
          <p:cNvPr id="4" name="Marcador de texto 3"/>
          <p:cNvSpPr>
            <a:spLocks noGrp="1"/>
          </p:cNvSpPr>
          <p:nvPr>
            <p:ph type="body" sz="half" idx="2"/>
          </p:nvPr>
        </p:nvSpPr>
        <p:spPr>
          <a:xfrm>
            <a:off x="1792288" y="4150194"/>
            <a:ext cx="5486400" cy="603647"/>
          </a:xfrm>
        </p:spPr>
        <p:txBody>
          <a:bodyPr>
            <a:normAutofit fontScale="92500" lnSpcReduction="20000"/>
          </a:bodyPr>
          <a:lstStyle/>
          <a:p>
            <a:r>
              <a:rPr lang="es-CO" dirty="0">
                <a:latin typeface="Arial" panose="020B0604020202020204" pitchFamily="34" charset="0"/>
                <a:cs typeface="Arial" panose="020B0604020202020204" pitchFamily="34" charset="0"/>
              </a:rPr>
              <a:t>El estándar define los procesos de gestión de proyectos e implementación de software, junto con sus fases y artefactos correspondientes (ISO/IEC, 2011, p. 3).</a:t>
            </a:r>
            <a:endParaRPr lang="es-ES" dirty="0">
              <a:latin typeface="Arial" panose="020B0604020202020204" pitchFamily="34" charset="0"/>
              <a:cs typeface="Arial" panose="020B0604020202020204" pitchFamily="34" charset="0"/>
            </a:endParaRPr>
          </a:p>
          <a:p>
            <a:endParaRPr lang="es-ES" dirty="0"/>
          </a:p>
        </p:txBody>
      </p:sp>
    </p:spTree>
    <p:extLst>
      <p:ext uri="{BB962C8B-B14F-4D97-AF65-F5344CB8AC3E}">
        <p14:creationId xmlns:p14="http://schemas.microsoft.com/office/powerpoint/2010/main" val="616978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solidFill>
                  <a:schemeClr val="tx1"/>
                </a:solidFill>
                <a:latin typeface="Arial" panose="020B0604020202020204" pitchFamily="34" charset="0"/>
                <a:cs typeface="Arial" panose="020B0604020202020204" pitchFamily="34" charset="0"/>
              </a:rPr>
              <a:t>Marco teórico (3/6)</a:t>
            </a:r>
            <a:endParaRPr lang="es-ES" dirty="0">
              <a:solidFill>
                <a:schemeClr val="tx1"/>
              </a:solidFill>
            </a:endParaRPr>
          </a:p>
        </p:txBody>
      </p:sp>
      <p:sp>
        <p:nvSpPr>
          <p:cNvPr id="4" name="Marcador de texto 3"/>
          <p:cNvSpPr>
            <a:spLocks noGrp="1"/>
          </p:cNvSpPr>
          <p:nvPr>
            <p:ph type="body" sz="half" idx="2"/>
          </p:nvPr>
        </p:nvSpPr>
        <p:spPr/>
        <p:txBody>
          <a:bodyPr/>
          <a:lstStyle/>
          <a:p>
            <a:r>
              <a:rPr lang="es-CO" b="1" dirty="0">
                <a:latin typeface="Arial" panose="020B0604020202020204" pitchFamily="34" charset="0"/>
                <a:cs typeface="Arial" panose="020B0604020202020204" pitchFamily="34" charset="0"/>
              </a:rPr>
              <a:t>Proceso de gestión del proyecto (fases y artefactos)</a:t>
            </a:r>
          </a:p>
          <a:p>
            <a:endParaRPr lang="es-ES" dirty="0"/>
          </a:p>
        </p:txBody>
      </p:sp>
      <p:pic>
        <p:nvPicPr>
          <p:cNvPr id="6" name="Imagen 5"/>
          <p:cNvPicPr>
            <a:picLocks noChangeAspect="1"/>
          </p:cNvPicPr>
          <p:nvPr/>
        </p:nvPicPr>
        <p:blipFill>
          <a:blip r:embed="rId2"/>
          <a:stretch>
            <a:fillRect/>
          </a:stretch>
        </p:blipFill>
        <p:spPr>
          <a:xfrm>
            <a:off x="609600" y="1120700"/>
            <a:ext cx="8095846" cy="1988139"/>
          </a:xfrm>
          <a:prstGeom prst="rect">
            <a:avLst/>
          </a:prstGeom>
        </p:spPr>
      </p:pic>
    </p:spTree>
    <p:extLst>
      <p:ext uri="{BB962C8B-B14F-4D97-AF65-F5344CB8AC3E}">
        <p14:creationId xmlns:p14="http://schemas.microsoft.com/office/powerpoint/2010/main" val="3329835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lstStyle/>
          <a:p>
            <a:r>
              <a:rPr lang="es-CO" dirty="0">
                <a:solidFill>
                  <a:schemeClr val="tx1"/>
                </a:solidFill>
                <a:latin typeface="Arial" panose="020B0604020202020204" pitchFamily="34" charset="0"/>
                <a:cs typeface="Arial" panose="020B0604020202020204" pitchFamily="34" charset="0"/>
              </a:rPr>
              <a:t>Marco teórico (4/6)</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Proceso de implementación de software (fases y artefactos)</a:t>
            </a:r>
            <a:endParaRPr lang="es-ES" b="1" dirty="0">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872" y="197914"/>
            <a:ext cx="4326984" cy="4131631"/>
          </a:xfrm>
          <a:prstGeom prst="rect">
            <a:avLst/>
          </a:prstGeom>
        </p:spPr>
      </p:pic>
    </p:spTree>
    <p:extLst>
      <p:ext uri="{BB962C8B-B14F-4D97-AF65-F5344CB8AC3E}">
        <p14:creationId xmlns:p14="http://schemas.microsoft.com/office/powerpoint/2010/main" val="1004692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solidFill>
                <a:latin typeface="Arial" panose="020B0604020202020204" pitchFamily="34" charset="0"/>
                <a:cs typeface="Arial" panose="020B0604020202020204" pitchFamily="34" charset="0"/>
              </a:rPr>
              <a:t>Marco teórico (5/6) </a:t>
            </a:r>
            <a:endParaRPr lang="es-ES" dirty="0">
              <a:solidFill>
                <a:schemeClr val="tx1"/>
              </a:solidFill>
            </a:endParaRPr>
          </a:p>
        </p:txBody>
      </p:sp>
      <p:sp>
        <p:nvSpPr>
          <p:cNvPr id="3" name="Marcador de contenido 2"/>
          <p:cNvSpPr>
            <a:spLocks noGrp="1"/>
          </p:cNvSpPr>
          <p:nvPr>
            <p:ph idx="1"/>
          </p:nvPr>
        </p:nvSpPr>
        <p:spPr>
          <a:xfrm>
            <a:off x="457200" y="1200151"/>
            <a:ext cx="8229600" cy="3018558"/>
          </a:xfrm>
        </p:spPr>
        <p:txBody>
          <a:bodyPr>
            <a:normAutofit/>
          </a:bodyPr>
          <a:lstStyle/>
          <a:p>
            <a:pPr marL="0" indent="0">
              <a:buNone/>
            </a:pPr>
            <a:r>
              <a:rPr lang="es-CO" sz="1800" b="1" dirty="0">
                <a:solidFill>
                  <a:schemeClr val="tx1"/>
                </a:solidFill>
                <a:latin typeface="Arial" panose="020B0604020202020204" pitchFamily="34" charset="0"/>
                <a:cs typeface="Arial" panose="020B0604020202020204" pitchFamily="34" charset="0"/>
              </a:rPr>
              <a:t>Metodología ICONIX</a:t>
            </a:r>
            <a:endParaRPr lang="es-CO" sz="1800" dirty="0">
              <a:solidFill>
                <a:schemeClr val="tx1"/>
              </a:solidFill>
              <a:latin typeface="Arial" panose="020B0604020202020204" pitchFamily="34" charset="0"/>
              <a:cs typeface="Arial" panose="020B0604020202020204" pitchFamily="34" charset="0"/>
            </a:endParaRPr>
          </a:p>
          <a:p>
            <a:r>
              <a:rPr lang="es-CO" sz="2000" dirty="0">
                <a:solidFill>
                  <a:schemeClr val="tx1"/>
                </a:solidFill>
                <a:latin typeface="Arial" panose="020B0604020202020204" pitchFamily="34" charset="0"/>
                <a:cs typeface="Arial" panose="020B0604020202020204" pitchFamily="34" charset="0"/>
              </a:rPr>
              <a:t>Metodología de desarrollo de software de proporción media, en la que el análisis y capacidad de su diseño se basa en UML (</a:t>
            </a:r>
            <a:r>
              <a:rPr lang="es-CO" sz="2000" dirty="0" err="1">
                <a:solidFill>
                  <a:schemeClr val="tx1"/>
                </a:solidFill>
                <a:latin typeface="Arial" panose="020B0604020202020204" pitchFamily="34" charset="0"/>
                <a:cs typeface="Arial" panose="020B0604020202020204" pitchFamily="34" charset="0"/>
              </a:rPr>
              <a:t>Unified</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Modeling</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Language</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Mnkandla</a:t>
            </a:r>
            <a:r>
              <a:rPr lang="es-CO" sz="2000" dirty="0">
                <a:solidFill>
                  <a:schemeClr val="tx1"/>
                </a:solidFill>
                <a:latin typeface="Arial" panose="020B0604020202020204" pitchFamily="34" charset="0"/>
                <a:cs typeface="Arial" panose="020B0604020202020204" pitchFamily="34" charset="0"/>
              </a:rPr>
              <a:t> &amp; </a:t>
            </a:r>
            <a:r>
              <a:rPr lang="es-CO" sz="2000" dirty="0" err="1">
                <a:solidFill>
                  <a:schemeClr val="tx1"/>
                </a:solidFill>
                <a:latin typeface="Arial" panose="020B0604020202020204" pitchFamily="34" charset="0"/>
                <a:cs typeface="Arial" panose="020B0604020202020204" pitchFamily="34" charset="0"/>
              </a:rPr>
              <a:t>Dwolatzky</a:t>
            </a:r>
            <a:r>
              <a:rPr lang="es-CO" sz="2000" dirty="0">
                <a:solidFill>
                  <a:schemeClr val="tx1"/>
                </a:solidFill>
                <a:latin typeface="Arial" panose="020B0604020202020204" pitchFamily="34" charset="0"/>
                <a:cs typeface="Arial" panose="020B0604020202020204" pitchFamily="34" charset="0"/>
              </a:rPr>
              <a:t>, 2004, p. 1). </a:t>
            </a:r>
          </a:p>
          <a:p>
            <a:r>
              <a:rPr lang="es-CO" sz="2000" dirty="0">
                <a:solidFill>
                  <a:schemeClr val="tx1"/>
                </a:solidFill>
                <a:latin typeface="Arial" panose="020B0604020202020204" pitchFamily="34" charset="0"/>
                <a:cs typeface="Arial" panose="020B0604020202020204" pitchFamily="34" charset="0"/>
              </a:rPr>
              <a:t>La esencia de ICONIX está en que un 80% de los casos pueden ser resueltos tan solo con un uso del 20% del UML, lo cual simplifica en gran medida el proceso, al dejar solo aquella documentación necesaria (ICONIX Brand </a:t>
            </a:r>
            <a:r>
              <a:rPr lang="es-CO" sz="2000" dirty="0" err="1">
                <a:solidFill>
                  <a:schemeClr val="tx1"/>
                </a:solidFill>
                <a:latin typeface="Arial" panose="020B0604020202020204" pitchFamily="34" charset="0"/>
                <a:cs typeface="Arial" panose="020B0604020202020204" pitchFamily="34" charset="0"/>
              </a:rPr>
              <a:t>Group</a:t>
            </a:r>
            <a:r>
              <a:rPr lang="es-CO" sz="2000" dirty="0">
                <a:solidFill>
                  <a:schemeClr val="tx1"/>
                </a:solidFill>
                <a:latin typeface="Arial" panose="020B0604020202020204" pitchFamily="34" charset="0"/>
                <a:cs typeface="Arial" panose="020B0604020202020204" pitchFamily="34" charset="0"/>
              </a:rPr>
              <a:t>, 2016, p. 1).</a:t>
            </a:r>
          </a:p>
          <a:p>
            <a:endParaRPr lang="es-CO" sz="2000" dirty="0">
              <a:latin typeface="Arial" panose="020B0604020202020204" pitchFamily="34" charset="0"/>
              <a:cs typeface="Arial" panose="020B0604020202020204" pitchFamily="34" charset="0"/>
            </a:endParaRPr>
          </a:p>
          <a:p>
            <a:endParaRPr lang="es-ES" dirty="0"/>
          </a:p>
        </p:txBody>
      </p:sp>
    </p:spTree>
    <p:extLst>
      <p:ext uri="{BB962C8B-B14F-4D97-AF65-F5344CB8AC3E}">
        <p14:creationId xmlns:p14="http://schemas.microsoft.com/office/powerpoint/2010/main" val="21385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solidFill>
                <a:latin typeface="Arial" panose="020B0604020202020204" pitchFamily="34" charset="0"/>
                <a:cs typeface="Arial" panose="020B0604020202020204" pitchFamily="34" charset="0"/>
              </a:rPr>
              <a:t>Marco teórico </a:t>
            </a:r>
            <a:r>
              <a:rPr lang="es-CO" dirty="0" smtClean="0">
                <a:solidFill>
                  <a:schemeClr val="tx1"/>
                </a:solidFill>
                <a:latin typeface="Arial" panose="020B0604020202020204" pitchFamily="34" charset="0"/>
                <a:cs typeface="Arial" panose="020B0604020202020204" pitchFamily="34" charset="0"/>
              </a:rPr>
              <a:t>(6/6</a:t>
            </a:r>
            <a:r>
              <a:rPr lang="es-CO" dirty="0">
                <a:solidFill>
                  <a:schemeClr val="tx1"/>
                </a:solidFill>
                <a:latin typeface="Arial" panose="020B0604020202020204" pitchFamily="34" charset="0"/>
                <a:cs typeface="Arial" panose="020B0604020202020204" pitchFamily="34" charset="0"/>
              </a:rPr>
              <a:t>) </a:t>
            </a:r>
            <a:endParaRPr lang="es-ES" dirty="0">
              <a:solidFill>
                <a:schemeClr val="tx1"/>
              </a:solidFill>
            </a:endParaRPr>
          </a:p>
        </p:txBody>
      </p:sp>
      <p:sp>
        <p:nvSpPr>
          <p:cNvPr id="3" name="Marcador de contenido 2"/>
          <p:cNvSpPr>
            <a:spLocks noGrp="1"/>
          </p:cNvSpPr>
          <p:nvPr>
            <p:ph idx="1"/>
          </p:nvPr>
        </p:nvSpPr>
        <p:spPr>
          <a:xfrm>
            <a:off x="457200" y="1200151"/>
            <a:ext cx="8229600" cy="3018558"/>
          </a:xfrm>
        </p:spPr>
        <p:txBody>
          <a:bodyPr>
            <a:normAutofit/>
          </a:bodyPr>
          <a:lstStyle/>
          <a:p>
            <a:pPr marL="0" indent="0">
              <a:buNone/>
            </a:pPr>
            <a:r>
              <a:rPr lang="es-CO" sz="1800" dirty="0">
                <a:solidFill>
                  <a:schemeClr val="tx1"/>
                </a:solidFill>
                <a:latin typeface="Arial" panose="020B0604020202020204" pitchFamily="34" charset="0"/>
                <a:cs typeface="Arial" panose="020B0604020202020204" pitchFamily="34" charset="0"/>
              </a:rPr>
              <a:t>Las fases de la metodología ICONIX son:</a:t>
            </a:r>
          </a:p>
          <a:p>
            <a:pPr marL="457200" indent="-457200">
              <a:buAutoNum type="arabicPeriod"/>
            </a:pPr>
            <a:r>
              <a:rPr lang="es-CO" sz="1800" dirty="0">
                <a:solidFill>
                  <a:schemeClr val="tx1"/>
                </a:solidFill>
                <a:latin typeface="Arial" panose="020B0604020202020204" pitchFamily="34" charset="0"/>
                <a:cs typeface="Arial" panose="020B0604020202020204" pitchFamily="34" charset="0"/>
              </a:rPr>
              <a:t>Análisis de requerimientos.</a:t>
            </a:r>
          </a:p>
          <a:p>
            <a:pPr marL="457200" indent="-457200">
              <a:buAutoNum type="arabicPeriod"/>
            </a:pPr>
            <a:r>
              <a:rPr lang="es-CO" sz="1800" dirty="0">
                <a:solidFill>
                  <a:schemeClr val="tx1"/>
                </a:solidFill>
                <a:latin typeface="Arial" panose="020B0604020202020204" pitchFamily="34" charset="0"/>
                <a:cs typeface="Arial" panose="020B0604020202020204" pitchFamily="34" charset="0"/>
              </a:rPr>
              <a:t>Análisis y diseño preliminar.</a:t>
            </a:r>
          </a:p>
          <a:p>
            <a:pPr marL="457200" indent="-457200">
              <a:buAutoNum type="arabicPeriod"/>
            </a:pPr>
            <a:r>
              <a:rPr lang="es-CO" sz="1800" dirty="0">
                <a:solidFill>
                  <a:schemeClr val="tx1"/>
                </a:solidFill>
                <a:latin typeface="Arial" panose="020B0604020202020204" pitchFamily="34" charset="0"/>
                <a:cs typeface="Arial" panose="020B0604020202020204" pitchFamily="34" charset="0"/>
              </a:rPr>
              <a:t>Diseño detallado.</a:t>
            </a:r>
          </a:p>
          <a:p>
            <a:pPr marL="457200" indent="-457200">
              <a:buAutoNum type="arabicPeriod"/>
            </a:pPr>
            <a:r>
              <a:rPr lang="es-CO" sz="1800" dirty="0">
                <a:solidFill>
                  <a:schemeClr val="tx1"/>
                </a:solidFill>
                <a:latin typeface="Arial" panose="020B0604020202020204" pitchFamily="34" charset="0"/>
                <a:cs typeface="Arial" panose="020B0604020202020204" pitchFamily="34" charset="0"/>
              </a:rPr>
              <a:t>Implementación (</a:t>
            </a:r>
            <a:r>
              <a:rPr lang="es-CO" sz="1800" dirty="0" err="1">
                <a:solidFill>
                  <a:schemeClr val="tx1"/>
                </a:solidFill>
                <a:latin typeface="Arial" panose="020B0604020202020204" pitchFamily="34" charset="0"/>
                <a:cs typeface="Arial" panose="020B0604020202020204" pitchFamily="34" charset="0"/>
              </a:rPr>
              <a:t>Rosenberg</a:t>
            </a:r>
            <a:r>
              <a:rPr lang="es-CO" sz="1800" dirty="0">
                <a:solidFill>
                  <a:schemeClr val="tx1"/>
                </a:solidFill>
                <a:latin typeface="Arial" panose="020B0604020202020204" pitchFamily="34" charset="0"/>
                <a:cs typeface="Arial" panose="020B0604020202020204" pitchFamily="34" charset="0"/>
              </a:rPr>
              <a:t> &amp; Scott, 2001, p. 23</a:t>
            </a:r>
            <a:r>
              <a:rPr lang="es-CO" sz="1800" dirty="0" smtClean="0">
                <a:solidFill>
                  <a:schemeClr val="tx1"/>
                </a:solidFill>
                <a:latin typeface="Arial" panose="020B0604020202020204" pitchFamily="34" charset="0"/>
                <a:cs typeface="Arial" panose="020B0604020202020204" pitchFamily="34" charset="0"/>
              </a:rPr>
              <a:t>).</a:t>
            </a:r>
            <a:endParaRPr lang="es-CO"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957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CO" sz="3200" dirty="0">
                <a:solidFill>
                  <a:schemeClr val="tx1"/>
                </a:solidFill>
                <a:latin typeface="Arial" panose="020B0604020202020204" pitchFamily="34" charset="0"/>
                <a:cs typeface="Arial" panose="020B0604020202020204" pitchFamily="34" charset="0"/>
              </a:rPr>
              <a:t>Desarrollo (2/9) – Plan del proyecto</a:t>
            </a:r>
            <a:endParaRPr lang="es-ES" sz="3200" dirty="0">
              <a:solidFill>
                <a:schemeClr val="tx1"/>
              </a:solidFill>
            </a:endParaRPr>
          </a:p>
        </p:txBody>
      </p:sp>
      <p:sp>
        <p:nvSpPr>
          <p:cNvPr id="3" name="Marcador de contenido 2"/>
          <p:cNvSpPr>
            <a:spLocks noGrp="1"/>
          </p:cNvSpPr>
          <p:nvPr>
            <p:ph idx="1"/>
          </p:nvPr>
        </p:nvSpPr>
        <p:spPr>
          <a:xfrm>
            <a:off x="2985654" y="2465927"/>
            <a:ext cx="5701145" cy="975013"/>
          </a:xfrm>
        </p:spPr>
        <p:txBody>
          <a:bodyPr>
            <a:normAutofit/>
          </a:bodyPr>
          <a:lstStyle/>
          <a:p>
            <a:r>
              <a:rPr lang="es-CO" sz="1800" dirty="0">
                <a:solidFill>
                  <a:schemeClr val="tx1"/>
                </a:solidFill>
                <a:latin typeface="Arial" panose="020B0604020202020204" pitchFamily="34" charset="0"/>
                <a:cs typeface="Arial" panose="020B0604020202020204" pitchFamily="34" charset="0"/>
              </a:rPr>
              <a:t>Enlace al plan del proyecto: </a:t>
            </a:r>
            <a:r>
              <a:rPr lang="es-MX" sz="1800" dirty="0">
                <a:latin typeface="Arial" panose="020B0604020202020204" pitchFamily="34" charset="0"/>
                <a:cs typeface="Arial" panose="020B0604020202020204" pitchFamily="34" charset="0"/>
                <a:hlinkClick r:id="rId2" action="ppaction://hlinkfile"/>
              </a:rPr>
              <a:t>..\Documentos para el proyecto de </a:t>
            </a:r>
            <a:r>
              <a:rPr lang="es-MX" sz="1800" dirty="0" err="1">
                <a:latin typeface="Arial" panose="020B0604020202020204" pitchFamily="34" charset="0"/>
                <a:cs typeface="Arial" panose="020B0604020202020204" pitchFamily="34" charset="0"/>
                <a:hlinkClick r:id="rId2" action="ppaction://hlinkfile"/>
              </a:rPr>
              <a:t>Sanambiente</a:t>
            </a:r>
            <a:r>
              <a:rPr lang="es-MX" sz="1800" dirty="0">
                <a:latin typeface="Arial" panose="020B0604020202020204" pitchFamily="34" charset="0"/>
                <a:cs typeface="Arial" panose="020B0604020202020204" pitchFamily="34" charset="0"/>
                <a:hlinkClick r:id="rId2" action="ppaction://hlinkfile"/>
              </a:rPr>
              <a:t>\Plan del proyecto de Sanambiente.docx</a:t>
            </a:r>
            <a:r>
              <a:rPr lang="es-MX" sz="1800" dirty="0">
                <a:latin typeface="Arial" panose="020B0604020202020204" pitchFamily="34" charset="0"/>
                <a:cs typeface="Arial" panose="020B0604020202020204" pitchFamily="34" charset="0"/>
              </a:rPr>
              <a:t> </a:t>
            </a:r>
            <a:endParaRPr lang="es-CO" sz="1800" dirty="0">
              <a:latin typeface="Arial" panose="020B0604020202020204" pitchFamily="34" charset="0"/>
              <a:cs typeface="Arial" panose="020B0604020202020204" pitchFamily="34" charset="0"/>
            </a:endParaRPr>
          </a:p>
        </p:txBody>
      </p:sp>
      <p:sp>
        <p:nvSpPr>
          <p:cNvPr id="4" name="Rectángulo 3"/>
          <p:cNvSpPr/>
          <p:nvPr/>
        </p:nvSpPr>
        <p:spPr>
          <a:xfrm>
            <a:off x="656903" y="2465927"/>
            <a:ext cx="2605843" cy="646331"/>
          </a:xfrm>
          <a:prstGeom prst="rect">
            <a:avLst/>
          </a:prstGeom>
        </p:spPr>
        <p:txBody>
          <a:bodyPr wrap="square">
            <a:spAutoFit/>
          </a:bodyPr>
          <a:lstStyle/>
          <a:p>
            <a:r>
              <a:rPr lang="es-CO" b="1" dirty="0">
                <a:latin typeface="Arial" panose="020B0604020202020204" pitchFamily="34" charset="0"/>
                <a:cs typeface="Arial" panose="020B0604020202020204" pitchFamily="34" charset="0"/>
              </a:rPr>
              <a:t>Fase 1: </a:t>
            </a:r>
            <a:r>
              <a:rPr lang="es-CO" dirty="0">
                <a:latin typeface="Arial" panose="020B0604020202020204" pitchFamily="34" charset="0"/>
                <a:cs typeface="Arial" panose="020B0604020202020204" pitchFamily="34" charset="0"/>
              </a:rPr>
              <a:t>Planificación del proyecto</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943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lstStyle/>
          <a:p>
            <a:r>
              <a:rPr lang="es-CO" dirty="0">
                <a:solidFill>
                  <a:schemeClr val="tx1"/>
                </a:solidFill>
                <a:latin typeface="Arial" panose="020B0604020202020204" pitchFamily="34" charset="0"/>
                <a:cs typeface="Arial" panose="020B0604020202020204" pitchFamily="34" charset="0"/>
              </a:rPr>
              <a:t>Desarrollo (3/9) – Repositorio del proyecto</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Fase 1: </a:t>
            </a:r>
            <a:r>
              <a:rPr lang="es-CO" dirty="0">
                <a:latin typeface="Arial" panose="020B0604020202020204" pitchFamily="34" charset="0"/>
                <a:cs typeface="Arial" panose="020B0604020202020204" pitchFamily="34" charset="0"/>
              </a:rPr>
              <a:t>Planificación del proyecto</a:t>
            </a:r>
            <a:endParaRPr lang="es-CO"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1602339" y="337409"/>
            <a:ext cx="5866297" cy="3759694"/>
          </a:xfrm>
          <a:prstGeom prst="rect">
            <a:avLst/>
          </a:prstGeom>
        </p:spPr>
      </p:pic>
    </p:spTree>
    <p:extLst>
      <p:ext uri="{BB962C8B-B14F-4D97-AF65-F5344CB8AC3E}">
        <p14:creationId xmlns:p14="http://schemas.microsoft.com/office/powerpoint/2010/main" val="237271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fontScale="90000"/>
          </a:bodyPr>
          <a:lstStyle/>
          <a:p>
            <a:r>
              <a:rPr lang="es-CO" dirty="0">
                <a:solidFill>
                  <a:schemeClr val="tx1"/>
                </a:solidFill>
                <a:latin typeface="Arial" panose="020B0604020202020204" pitchFamily="34" charset="0"/>
                <a:cs typeface="Arial" panose="020B0604020202020204" pitchFamily="34" charset="0"/>
              </a:rPr>
              <a:t>Desarrollo (4/9) – Resultados de la verificación</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Fase 1: </a:t>
            </a:r>
            <a:r>
              <a:rPr lang="es-CO" dirty="0">
                <a:latin typeface="Arial" panose="020B0604020202020204" pitchFamily="34" charset="0"/>
                <a:cs typeface="Arial" panose="020B0604020202020204" pitchFamily="34" charset="0"/>
              </a:rPr>
              <a:t>Planificación del proyecto</a:t>
            </a:r>
            <a:endParaRPr lang="es-CO"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2386394" y="105705"/>
            <a:ext cx="4371211" cy="4138982"/>
          </a:xfrm>
          <a:prstGeom prst="rect">
            <a:avLst/>
          </a:prstGeom>
        </p:spPr>
      </p:pic>
    </p:spTree>
    <p:extLst>
      <p:ext uri="{BB962C8B-B14F-4D97-AF65-F5344CB8AC3E}">
        <p14:creationId xmlns:p14="http://schemas.microsoft.com/office/powerpoint/2010/main" val="408509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69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a:bodyPr>
          <a:lstStyle/>
          <a:p>
            <a:r>
              <a:rPr lang="es-CO" dirty="0">
                <a:solidFill>
                  <a:schemeClr val="tx1"/>
                </a:solidFill>
                <a:latin typeface="Arial" panose="020B0604020202020204" pitchFamily="34" charset="0"/>
                <a:cs typeface="Arial" panose="020B0604020202020204" pitchFamily="34" charset="0"/>
              </a:rPr>
              <a:t>Desarrollo (5/9) – Acta de reunión</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Fase 2: </a:t>
            </a:r>
            <a:r>
              <a:rPr lang="es-CO" dirty="0">
                <a:latin typeface="Arial" panose="020B0604020202020204" pitchFamily="34" charset="0"/>
                <a:cs typeface="Arial" panose="020B0604020202020204" pitchFamily="34" charset="0"/>
              </a:rPr>
              <a:t>Ejecución del plan del proyecto</a:t>
            </a:r>
            <a:endParaRPr lang="es-CO"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2733896" y="78270"/>
            <a:ext cx="3676207" cy="4258203"/>
          </a:xfrm>
          <a:prstGeom prst="rect">
            <a:avLst/>
          </a:prstGeom>
        </p:spPr>
      </p:pic>
    </p:spTree>
    <p:extLst>
      <p:ext uri="{BB962C8B-B14F-4D97-AF65-F5344CB8AC3E}">
        <p14:creationId xmlns:p14="http://schemas.microsoft.com/office/powerpoint/2010/main" val="282653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640676" cy="425054"/>
          </a:xfrm>
        </p:spPr>
        <p:txBody>
          <a:bodyPr>
            <a:noAutofit/>
          </a:bodyPr>
          <a:lstStyle/>
          <a:p>
            <a:r>
              <a:rPr lang="es-CO" sz="1800" dirty="0">
                <a:solidFill>
                  <a:schemeClr val="tx1"/>
                </a:solidFill>
                <a:latin typeface="Arial" panose="020B0604020202020204" pitchFamily="34" charset="0"/>
                <a:cs typeface="Arial" panose="020B0604020202020204" pitchFamily="34" charset="0"/>
              </a:rPr>
              <a:t>Desarrollo (6/9) – Registro de estado de progreso</a:t>
            </a:r>
            <a:endParaRPr lang="es-ES" sz="1800"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Fase 2: </a:t>
            </a:r>
            <a:r>
              <a:rPr lang="es-CO" dirty="0">
                <a:latin typeface="Arial" panose="020B0604020202020204" pitchFamily="34" charset="0"/>
                <a:cs typeface="Arial" panose="020B0604020202020204" pitchFamily="34" charset="0"/>
              </a:rPr>
              <a:t>Ejecución del plan del proyecto</a:t>
            </a:r>
            <a:endParaRPr lang="es-CO"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883667" y="573309"/>
            <a:ext cx="7303641" cy="3523793"/>
          </a:xfrm>
          <a:prstGeom prst="rect">
            <a:avLst/>
          </a:prstGeom>
        </p:spPr>
      </p:pic>
    </p:spTree>
    <p:extLst>
      <p:ext uri="{BB962C8B-B14F-4D97-AF65-F5344CB8AC3E}">
        <p14:creationId xmlns:p14="http://schemas.microsoft.com/office/powerpoint/2010/main" val="143715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a:bodyPr>
          <a:lstStyle/>
          <a:p>
            <a:r>
              <a:rPr lang="es-CO" dirty="0">
                <a:solidFill>
                  <a:schemeClr val="tx1"/>
                </a:solidFill>
                <a:latin typeface="Arial" panose="020B0604020202020204" pitchFamily="34" charset="0"/>
                <a:cs typeface="Arial" panose="020B0604020202020204" pitchFamily="34" charset="0"/>
              </a:rPr>
              <a:t>Desarrollo (7/9) – Solicitud de cambio</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CO" b="1" dirty="0">
                <a:latin typeface="Arial" panose="020B0604020202020204" pitchFamily="34" charset="0"/>
                <a:cs typeface="Arial" panose="020B0604020202020204" pitchFamily="34" charset="0"/>
              </a:rPr>
              <a:t>Fase 2: </a:t>
            </a:r>
            <a:r>
              <a:rPr lang="es-CO" dirty="0">
                <a:latin typeface="Arial" panose="020B0604020202020204" pitchFamily="34" charset="0"/>
                <a:cs typeface="Arial" panose="020B0604020202020204" pitchFamily="34" charset="0"/>
              </a:rPr>
              <a:t>Ejecución del plan del proyecto</a:t>
            </a:r>
            <a:endParaRPr lang="es-CO"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2508325" y="90463"/>
            <a:ext cx="4127350" cy="4093610"/>
          </a:xfrm>
          <a:prstGeom prst="rect">
            <a:avLst/>
          </a:prstGeom>
        </p:spPr>
      </p:pic>
    </p:spTree>
    <p:extLst>
      <p:ext uri="{BB962C8B-B14F-4D97-AF65-F5344CB8AC3E}">
        <p14:creationId xmlns:p14="http://schemas.microsoft.com/office/powerpoint/2010/main" val="289427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a:bodyPr>
          <a:lstStyle/>
          <a:p>
            <a:r>
              <a:rPr lang="es-MX" dirty="0">
                <a:solidFill>
                  <a:schemeClr val="tx1"/>
                </a:solidFill>
                <a:latin typeface="Arial" panose="020B0604020202020204" pitchFamily="34" charset="0"/>
                <a:cs typeface="Arial" panose="020B0604020202020204" pitchFamily="34" charset="0"/>
              </a:rPr>
              <a:t>Desarrollo (8/9) – Registro de corrección</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MX" b="1" dirty="0">
                <a:latin typeface="Arial" panose="020B0604020202020204" pitchFamily="34" charset="0"/>
                <a:cs typeface="Arial" panose="020B0604020202020204" pitchFamily="34" charset="0"/>
              </a:rPr>
              <a:t>Fase 3: Evaluación y control del proyecto</a:t>
            </a:r>
          </a:p>
        </p:txBody>
      </p:sp>
      <p:pic>
        <p:nvPicPr>
          <p:cNvPr id="5" name="Imagen 4"/>
          <p:cNvPicPr>
            <a:picLocks noChangeAspect="1"/>
          </p:cNvPicPr>
          <p:nvPr/>
        </p:nvPicPr>
        <p:blipFill>
          <a:blip r:embed="rId2"/>
          <a:stretch>
            <a:fillRect/>
          </a:stretch>
        </p:blipFill>
        <p:spPr>
          <a:xfrm>
            <a:off x="1929155" y="212393"/>
            <a:ext cx="5285690" cy="4089443"/>
          </a:xfrm>
          <a:prstGeom prst="rect">
            <a:avLst/>
          </a:prstGeom>
        </p:spPr>
      </p:pic>
    </p:spTree>
    <p:extLst>
      <p:ext uri="{BB962C8B-B14F-4D97-AF65-F5344CB8AC3E}">
        <p14:creationId xmlns:p14="http://schemas.microsoft.com/office/powerpoint/2010/main" val="2657277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a:bodyPr>
          <a:lstStyle/>
          <a:p>
            <a:r>
              <a:rPr lang="es-MX" dirty="0">
                <a:solidFill>
                  <a:schemeClr val="tx1"/>
                </a:solidFill>
                <a:latin typeface="Arial" panose="020B0604020202020204" pitchFamily="34" charset="0"/>
                <a:cs typeface="Arial" panose="020B0604020202020204" pitchFamily="34" charset="0"/>
              </a:rPr>
              <a:t>Desarrollo (8/9) – Registro de corrección</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MX" b="1" dirty="0">
                <a:latin typeface="Arial" panose="020B0604020202020204" pitchFamily="34" charset="0"/>
                <a:cs typeface="Arial" panose="020B0604020202020204" pitchFamily="34" charset="0"/>
              </a:rPr>
              <a:t>Fase 3: Evaluación y control del proyecto</a:t>
            </a:r>
          </a:p>
        </p:txBody>
      </p:sp>
      <p:pic>
        <p:nvPicPr>
          <p:cNvPr id="5" name="Imagen 4"/>
          <p:cNvPicPr>
            <a:picLocks noChangeAspect="1"/>
          </p:cNvPicPr>
          <p:nvPr/>
        </p:nvPicPr>
        <p:blipFill>
          <a:blip r:embed="rId2"/>
          <a:stretch>
            <a:fillRect/>
          </a:stretch>
        </p:blipFill>
        <p:spPr>
          <a:xfrm>
            <a:off x="1929155" y="212393"/>
            <a:ext cx="5285690" cy="4089443"/>
          </a:xfrm>
          <a:prstGeom prst="rect">
            <a:avLst/>
          </a:prstGeom>
        </p:spPr>
      </p:pic>
    </p:spTree>
    <p:extLst>
      <p:ext uri="{BB962C8B-B14F-4D97-AF65-F5344CB8AC3E}">
        <p14:creationId xmlns:p14="http://schemas.microsoft.com/office/powerpoint/2010/main" val="25344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244686"/>
            <a:ext cx="5486400" cy="425054"/>
          </a:xfrm>
        </p:spPr>
        <p:txBody>
          <a:bodyPr>
            <a:normAutofit/>
          </a:bodyPr>
          <a:lstStyle/>
          <a:p>
            <a:r>
              <a:rPr lang="es-CO" dirty="0">
                <a:solidFill>
                  <a:schemeClr val="tx1"/>
                </a:solidFill>
                <a:latin typeface="Arial" panose="020B0604020202020204" pitchFamily="34" charset="0"/>
                <a:cs typeface="Arial" panose="020B0604020202020204" pitchFamily="34" charset="0"/>
              </a:rPr>
              <a:t>Desarrollo (9/9) – Registro de aceptación</a:t>
            </a:r>
            <a:endParaRPr lang="es-ES" dirty="0">
              <a:solidFill>
                <a:schemeClr val="tx1"/>
              </a:solidFill>
            </a:endParaRPr>
          </a:p>
        </p:txBody>
      </p:sp>
      <p:sp>
        <p:nvSpPr>
          <p:cNvPr id="4" name="Marcador de texto 3"/>
          <p:cNvSpPr>
            <a:spLocks noGrp="1"/>
          </p:cNvSpPr>
          <p:nvPr>
            <p:ph type="body" sz="half" idx="2"/>
          </p:nvPr>
        </p:nvSpPr>
        <p:spPr>
          <a:xfrm>
            <a:off x="1792288" y="4539853"/>
            <a:ext cx="5486400" cy="603647"/>
          </a:xfrm>
        </p:spPr>
        <p:txBody>
          <a:bodyPr>
            <a:normAutofit/>
          </a:bodyPr>
          <a:lstStyle/>
          <a:p>
            <a:r>
              <a:rPr lang="es-MX" b="1" dirty="0">
                <a:latin typeface="Arial" panose="020B0604020202020204" pitchFamily="34" charset="0"/>
                <a:cs typeface="Arial" panose="020B0604020202020204" pitchFamily="34" charset="0"/>
              </a:rPr>
              <a:t>Fase 3: Evaluación y control del proyecto</a:t>
            </a:r>
          </a:p>
        </p:txBody>
      </p:sp>
      <p:pic>
        <p:nvPicPr>
          <p:cNvPr id="3" name="Imagen 2"/>
          <p:cNvPicPr>
            <a:picLocks noChangeAspect="1"/>
          </p:cNvPicPr>
          <p:nvPr/>
        </p:nvPicPr>
        <p:blipFill>
          <a:blip r:embed="rId2"/>
          <a:stretch>
            <a:fillRect/>
          </a:stretch>
        </p:blipFill>
        <p:spPr>
          <a:xfrm>
            <a:off x="837876" y="87415"/>
            <a:ext cx="7468247" cy="4235204"/>
          </a:xfrm>
          <a:prstGeom prst="rect">
            <a:avLst/>
          </a:prstGeom>
        </p:spPr>
      </p:pic>
    </p:spTree>
    <p:extLst>
      <p:ext uri="{BB962C8B-B14F-4D97-AF65-F5344CB8AC3E}">
        <p14:creationId xmlns:p14="http://schemas.microsoft.com/office/powerpoint/2010/main" val="417939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solidFill>
                <a:latin typeface="Arial" panose="020B0604020202020204" pitchFamily="34" charset="0"/>
                <a:cs typeface="Arial" panose="020B0604020202020204" pitchFamily="34" charset="0"/>
              </a:rPr>
              <a:t>Conclusiones</a:t>
            </a:r>
            <a:endParaRPr lang="es-ES" dirty="0">
              <a:solidFill>
                <a:schemeClr val="tx1"/>
              </a:solidFill>
            </a:endParaRPr>
          </a:p>
        </p:txBody>
      </p:sp>
      <p:sp>
        <p:nvSpPr>
          <p:cNvPr id="3" name="Marcador de contenido 2"/>
          <p:cNvSpPr>
            <a:spLocks noGrp="1"/>
          </p:cNvSpPr>
          <p:nvPr>
            <p:ph idx="1"/>
          </p:nvPr>
        </p:nvSpPr>
        <p:spPr>
          <a:xfrm>
            <a:off x="457200" y="1200151"/>
            <a:ext cx="8229600" cy="3018558"/>
          </a:xfrm>
        </p:spPr>
        <p:txBody>
          <a:bodyPr>
            <a:normAutofit fontScale="92500" lnSpcReduction="10000"/>
          </a:bodyPr>
          <a:lstStyle/>
          <a:p>
            <a:r>
              <a:rPr lang="es-CO" sz="1800" dirty="0">
                <a:solidFill>
                  <a:schemeClr val="tx1"/>
                </a:solidFill>
                <a:latin typeface="Arial" panose="020B0604020202020204" pitchFamily="34" charset="0"/>
                <a:cs typeface="Arial" panose="020B0604020202020204" pitchFamily="34" charset="0"/>
              </a:rPr>
              <a:t>La ISO/IEC 29110 como base para la elaboración de este trabajo fue de gran apoyo, puesto que proporcionó los pasos y artefactos necesarios para llevar a cabo el seguimiento y control adecuado de todos los recursos que intervinieron.</a:t>
            </a:r>
          </a:p>
          <a:p>
            <a:r>
              <a:rPr lang="es-MX" sz="1800" dirty="0">
                <a:solidFill>
                  <a:schemeClr val="tx1"/>
                </a:solidFill>
                <a:latin typeface="Arial" panose="020B0604020202020204" pitchFamily="34" charset="0"/>
                <a:cs typeface="Arial" panose="020B0604020202020204" pitchFamily="34" charset="0"/>
              </a:rPr>
              <a:t>A pesar de todas las dificultades que se presentaron durante la aplicación del presente marco de trabajo al proyecto propuesto por la empresa </a:t>
            </a:r>
            <a:r>
              <a:rPr lang="es-MX" sz="1800" dirty="0" err="1">
                <a:solidFill>
                  <a:schemeClr val="tx1"/>
                </a:solidFill>
                <a:latin typeface="Arial" panose="020B0604020202020204" pitchFamily="34" charset="0"/>
                <a:cs typeface="Arial" panose="020B0604020202020204" pitchFamily="34" charset="0"/>
              </a:rPr>
              <a:t>Sanambiente</a:t>
            </a:r>
            <a:r>
              <a:rPr lang="es-MX" sz="1800" dirty="0">
                <a:solidFill>
                  <a:schemeClr val="tx1"/>
                </a:solidFill>
                <a:latin typeface="Arial" panose="020B0604020202020204" pitchFamily="34" charset="0"/>
                <a:cs typeface="Arial" panose="020B0604020202020204" pitchFamily="34" charset="0"/>
              </a:rPr>
              <a:t>, se logró que fuera el adecuado para ser seguido por todos los integrantes que estaban implicados en su desarrollo, alcanzando la finalización y cierre del mismo con satisfacción y cumpliendo con lo requerido por el cliente.</a:t>
            </a:r>
          </a:p>
          <a:p>
            <a:r>
              <a:rPr lang="es-CO" sz="1800" dirty="0">
                <a:solidFill>
                  <a:schemeClr val="tx1"/>
                </a:solidFill>
                <a:latin typeface="Arial" panose="020B0604020202020204" pitchFamily="34" charset="0"/>
                <a:cs typeface="Arial" panose="020B0604020202020204" pitchFamily="34" charset="0"/>
              </a:rPr>
              <a:t>El desarrollo de este proyecto permitió a todos los miembros del equipo de trabajo reconocer la importancia de cada uno de los roles dentro del ciclo de vida y el impacto del trabajo individual frente al trabajo grupal.</a:t>
            </a:r>
            <a:endParaRPr lang="es-CO"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887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solidFill>
                <a:latin typeface="Arial" panose="020B0604020202020204" pitchFamily="34" charset="0"/>
                <a:cs typeface="Arial" panose="020B0604020202020204" pitchFamily="34" charset="0"/>
              </a:rPr>
              <a:t>8. Bibliografía (1/2)</a:t>
            </a:r>
            <a:endParaRPr lang="es-ES" dirty="0">
              <a:solidFill>
                <a:schemeClr val="tx1"/>
              </a:solidFill>
            </a:endParaRPr>
          </a:p>
        </p:txBody>
      </p:sp>
      <p:sp>
        <p:nvSpPr>
          <p:cNvPr id="3" name="Marcador de contenido 2"/>
          <p:cNvSpPr>
            <a:spLocks noGrp="1"/>
          </p:cNvSpPr>
          <p:nvPr>
            <p:ph idx="1"/>
          </p:nvPr>
        </p:nvSpPr>
        <p:spPr>
          <a:xfrm>
            <a:off x="457200" y="1200151"/>
            <a:ext cx="8229600" cy="3018558"/>
          </a:xfrm>
        </p:spPr>
        <p:txBody>
          <a:bodyPr>
            <a:normAutofit fontScale="92500" lnSpcReduction="20000"/>
          </a:bodyPr>
          <a:lstStyle/>
          <a:p>
            <a:r>
              <a:rPr lang="en-US" sz="1800" dirty="0">
                <a:solidFill>
                  <a:schemeClr val="tx1"/>
                </a:solidFill>
                <a:latin typeface="Arial" panose="020B0604020202020204" pitchFamily="34" charset="0"/>
                <a:cs typeface="Arial" panose="020B0604020202020204" pitchFamily="34" charset="0"/>
              </a:rPr>
              <a:t>ISO/IEC. (2011). Software engineering—Lifecycle profiles for Very Small Entities (VSEs) Part 5-1-2: Management and engineering guide: Generic profile group: Basic profile. </a:t>
            </a:r>
            <a:r>
              <a:rPr lang="en-US" sz="1800" dirty="0">
                <a:latin typeface="Arial" panose="020B0604020202020204" pitchFamily="34" charset="0"/>
                <a:cs typeface="Arial" panose="020B0604020202020204" pitchFamily="34" charset="0"/>
                <a:hlinkClick r:id="rId2"/>
              </a:rPr>
              <a:t>https://www.iso.org/obp/ui/#iso:std:iso-iec:tr:29110:-5-2-1:ed-1:v1:en</a:t>
            </a:r>
            <a:endParaRPr lang="es-CO" sz="1800" dirty="0">
              <a:latin typeface="Arial" panose="020B0604020202020204" pitchFamily="34" charset="0"/>
              <a:cs typeface="Arial" panose="020B0604020202020204" pitchFamily="34" charset="0"/>
            </a:endParaRPr>
          </a:p>
          <a:p>
            <a:r>
              <a:rPr lang="es-CO" sz="1800" dirty="0" err="1">
                <a:solidFill>
                  <a:schemeClr val="tx1"/>
                </a:solidFill>
                <a:latin typeface="Arial" panose="020B0604020202020204" pitchFamily="34" charset="0"/>
                <a:cs typeface="Arial" panose="020B0604020202020204" pitchFamily="34" charset="0"/>
              </a:rPr>
              <a:t>Sanambiente</a:t>
            </a:r>
            <a:r>
              <a:rPr lang="es-CO" sz="1800" dirty="0">
                <a:solidFill>
                  <a:schemeClr val="tx1"/>
                </a:solidFill>
                <a:latin typeface="Arial" panose="020B0604020202020204" pitchFamily="34" charset="0"/>
                <a:cs typeface="Arial" panose="020B0604020202020204" pitchFamily="34" charset="0"/>
              </a:rPr>
              <a:t>. (s. f.). </a:t>
            </a:r>
            <a:r>
              <a:rPr lang="es-CO" sz="1800" i="1" dirty="0" err="1">
                <a:solidFill>
                  <a:schemeClr val="tx1"/>
                </a:solidFill>
                <a:latin typeface="Arial" panose="020B0604020202020204" pitchFamily="34" charset="0"/>
                <a:cs typeface="Arial" panose="020B0604020202020204" pitchFamily="34" charset="0"/>
              </a:rPr>
              <a:t>Sanambiente</a:t>
            </a:r>
            <a:r>
              <a:rPr lang="es-CO" sz="1800" dirty="0">
                <a:solidFill>
                  <a:schemeClr val="tx1"/>
                </a:solidFill>
                <a:latin typeface="Arial" panose="020B0604020202020204" pitchFamily="34" charset="0"/>
                <a:cs typeface="Arial" panose="020B0604020202020204" pitchFamily="34" charset="0"/>
              </a:rPr>
              <a:t>. Recuperado 19 de marzo de 2019, de </a:t>
            </a:r>
            <a:r>
              <a:rPr lang="es-CO" sz="1800" dirty="0">
                <a:latin typeface="Arial" panose="020B0604020202020204" pitchFamily="34" charset="0"/>
                <a:cs typeface="Arial" panose="020B0604020202020204" pitchFamily="34" charset="0"/>
                <a:hlinkClick r:id="rId3"/>
              </a:rPr>
              <a:t>https://www.sanambiente.com.co/index.php/nosotros</a:t>
            </a:r>
            <a:endParaRPr lang="es-CO" sz="1800" dirty="0">
              <a:latin typeface="Arial" panose="020B0604020202020204" pitchFamily="34" charset="0"/>
              <a:cs typeface="Arial" panose="020B0604020202020204" pitchFamily="34" charset="0"/>
            </a:endParaRPr>
          </a:p>
          <a:p>
            <a:r>
              <a:rPr lang="es-CO" sz="1800" dirty="0" err="1">
                <a:solidFill>
                  <a:schemeClr val="tx1"/>
                </a:solidFill>
                <a:latin typeface="Arial" panose="020B0604020202020204" pitchFamily="34" charset="0"/>
                <a:cs typeface="Arial" panose="020B0604020202020204" pitchFamily="34" charset="0"/>
              </a:rPr>
              <a:t>Mnkandla</a:t>
            </a:r>
            <a:r>
              <a:rPr lang="es-CO" sz="1800" dirty="0">
                <a:solidFill>
                  <a:schemeClr val="tx1"/>
                </a:solidFill>
                <a:latin typeface="Arial" panose="020B0604020202020204" pitchFamily="34" charset="0"/>
                <a:cs typeface="Arial" panose="020B0604020202020204" pitchFamily="34" charset="0"/>
              </a:rPr>
              <a:t>, E., &amp; </a:t>
            </a:r>
            <a:r>
              <a:rPr lang="es-CO" sz="1800" dirty="0" err="1">
                <a:solidFill>
                  <a:schemeClr val="tx1"/>
                </a:solidFill>
                <a:latin typeface="Arial" panose="020B0604020202020204" pitchFamily="34" charset="0"/>
                <a:cs typeface="Arial" panose="020B0604020202020204" pitchFamily="34" charset="0"/>
              </a:rPr>
              <a:t>Dwolatzky</a:t>
            </a:r>
            <a:r>
              <a:rPr lang="es-CO" sz="1800" dirty="0">
                <a:solidFill>
                  <a:schemeClr val="tx1"/>
                </a:solidFill>
                <a:latin typeface="Arial" panose="020B0604020202020204" pitchFamily="34" charset="0"/>
                <a:cs typeface="Arial" panose="020B0604020202020204" pitchFamily="34" charset="0"/>
              </a:rPr>
              <a:t>, B. (2004). A </a:t>
            </a:r>
            <a:r>
              <a:rPr lang="es-CO" sz="1800" dirty="0" err="1">
                <a:solidFill>
                  <a:schemeClr val="tx1"/>
                </a:solidFill>
                <a:latin typeface="Arial" panose="020B0604020202020204" pitchFamily="34" charset="0"/>
                <a:cs typeface="Arial" panose="020B0604020202020204" pitchFamily="34" charset="0"/>
              </a:rPr>
              <a:t>Survey</a:t>
            </a:r>
            <a:r>
              <a:rPr lang="es-CO" sz="1800" dirty="0">
                <a:solidFill>
                  <a:schemeClr val="tx1"/>
                </a:solidFill>
                <a:latin typeface="Arial" panose="020B0604020202020204" pitchFamily="34" charset="0"/>
                <a:cs typeface="Arial" panose="020B0604020202020204" pitchFamily="34" charset="0"/>
              </a:rPr>
              <a:t> of Agile </a:t>
            </a:r>
            <a:r>
              <a:rPr lang="es-CO" sz="1800" dirty="0" err="1">
                <a:solidFill>
                  <a:schemeClr val="tx1"/>
                </a:solidFill>
                <a:latin typeface="Arial" panose="020B0604020202020204" pitchFamily="34" charset="0"/>
                <a:cs typeface="Arial" panose="020B0604020202020204" pitchFamily="34" charset="0"/>
              </a:rPr>
              <a:t>Methodologies</a:t>
            </a:r>
            <a:r>
              <a:rPr lang="es-CO" sz="1800" dirty="0">
                <a:solidFill>
                  <a:schemeClr val="tx1"/>
                </a:solidFill>
                <a:latin typeface="Arial" panose="020B0604020202020204" pitchFamily="34" charset="0"/>
                <a:cs typeface="Arial" panose="020B0604020202020204" pitchFamily="34" charset="0"/>
              </a:rPr>
              <a:t> </a:t>
            </a:r>
            <a:r>
              <a:rPr lang="es-CO" sz="1800" dirty="0">
                <a:latin typeface="Arial" panose="020B0604020202020204" pitchFamily="34" charset="0"/>
                <a:cs typeface="Arial" panose="020B0604020202020204" pitchFamily="34" charset="0"/>
              </a:rPr>
              <a:t>[Científico]. </a:t>
            </a:r>
            <a:r>
              <a:rPr lang="es-CO" sz="1800" dirty="0">
                <a:latin typeface="Arial" panose="020B0604020202020204" pitchFamily="34" charset="0"/>
                <a:cs typeface="Arial" panose="020B0604020202020204" pitchFamily="34" charset="0"/>
                <a:hlinkClick r:id="rId4"/>
              </a:rPr>
              <a:t>https://www.ee.co.za/wp-content/uploads/legacy/Trans12p236-247.pdf</a:t>
            </a:r>
            <a:endParaRPr lang="es-CO" sz="1800" dirty="0">
              <a:latin typeface="Arial" panose="020B0604020202020204" pitchFamily="34" charset="0"/>
              <a:cs typeface="Arial" panose="020B0604020202020204" pitchFamily="34" charset="0"/>
            </a:endParaRPr>
          </a:p>
          <a:p>
            <a:r>
              <a:rPr lang="en-US" sz="1800" dirty="0">
                <a:solidFill>
                  <a:schemeClr val="tx1"/>
                </a:solidFill>
                <a:latin typeface="Arial" panose="020B0604020202020204" pitchFamily="34" charset="0"/>
                <a:cs typeface="Arial" panose="020B0604020202020204" pitchFamily="34" charset="0"/>
              </a:rPr>
              <a:t>ICONIX Brand Group. (2016). Manual </a:t>
            </a:r>
            <a:r>
              <a:rPr lang="en-US" sz="1800" dirty="0" err="1">
                <a:solidFill>
                  <a:schemeClr val="tx1"/>
                </a:solidFill>
                <a:latin typeface="Arial" panose="020B0604020202020204" pitchFamily="34" charset="0"/>
                <a:cs typeface="Arial" panose="020B0604020202020204" pitchFamily="34" charset="0"/>
              </a:rPr>
              <a:t>introductorio</a:t>
            </a:r>
            <a:r>
              <a:rPr lang="en-US" sz="1800" dirty="0">
                <a:solidFill>
                  <a:schemeClr val="tx1"/>
                </a:solidFill>
                <a:latin typeface="Arial" panose="020B0604020202020204" pitchFamily="34" charset="0"/>
                <a:cs typeface="Arial" panose="020B0604020202020204" pitchFamily="34" charset="0"/>
              </a:rPr>
              <a:t> de ICONIX. </a:t>
            </a:r>
            <a:r>
              <a:rPr lang="en-US" sz="1800" dirty="0">
                <a:latin typeface="Arial" panose="020B0604020202020204" pitchFamily="34" charset="0"/>
                <a:cs typeface="Arial" panose="020B0604020202020204" pitchFamily="34" charset="0"/>
                <a:hlinkClick r:id="rId5"/>
              </a:rPr>
              <a:t>http://ima.udg.edu/%7Esellares/EINF-ES2/Present1011/MetodoPesadesICONIX.pdf</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496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solidFill>
                  <a:schemeClr val="tx1"/>
                </a:solidFill>
                <a:latin typeface="Arial" panose="020B0604020202020204" pitchFamily="34" charset="0"/>
                <a:cs typeface="Arial" panose="020B0604020202020204" pitchFamily="34" charset="0"/>
              </a:rPr>
              <a:t>8. Bibliografía </a:t>
            </a:r>
            <a:r>
              <a:rPr lang="es-CO" dirty="0" smtClean="0">
                <a:solidFill>
                  <a:schemeClr val="tx1"/>
                </a:solidFill>
                <a:latin typeface="Arial" panose="020B0604020202020204" pitchFamily="34" charset="0"/>
                <a:cs typeface="Arial" panose="020B0604020202020204" pitchFamily="34" charset="0"/>
              </a:rPr>
              <a:t>(</a:t>
            </a:r>
            <a:r>
              <a:rPr lang="es-CO" dirty="0">
                <a:solidFill>
                  <a:schemeClr val="tx1"/>
                </a:solidFill>
                <a:latin typeface="Arial" panose="020B0604020202020204" pitchFamily="34" charset="0"/>
                <a:cs typeface="Arial" panose="020B0604020202020204" pitchFamily="34" charset="0"/>
              </a:rPr>
              <a:t>2</a:t>
            </a:r>
            <a:r>
              <a:rPr lang="es-CO" dirty="0" smtClean="0">
                <a:solidFill>
                  <a:schemeClr val="tx1"/>
                </a:solidFill>
                <a:latin typeface="Arial" panose="020B0604020202020204" pitchFamily="34" charset="0"/>
                <a:cs typeface="Arial" panose="020B0604020202020204" pitchFamily="34" charset="0"/>
              </a:rPr>
              <a:t>/2</a:t>
            </a:r>
            <a:r>
              <a:rPr lang="es-CO" dirty="0">
                <a:solidFill>
                  <a:schemeClr val="tx1"/>
                </a:solidFill>
                <a:latin typeface="Arial" panose="020B0604020202020204" pitchFamily="34" charset="0"/>
                <a:cs typeface="Arial" panose="020B0604020202020204" pitchFamily="34" charset="0"/>
              </a:rPr>
              <a:t>)</a:t>
            </a:r>
            <a:endParaRPr lang="es-ES" dirty="0">
              <a:solidFill>
                <a:schemeClr val="tx1"/>
              </a:solidFill>
            </a:endParaRPr>
          </a:p>
        </p:txBody>
      </p:sp>
      <p:sp>
        <p:nvSpPr>
          <p:cNvPr id="3" name="Marcador de contenido 2"/>
          <p:cNvSpPr>
            <a:spLocks noGrp="1"/>
          </p:cNvSpPr>
          <p:nvPr>
            <p:ph idx="1"/>
          </p:nvPr>
        </p:nvSpPr>
        <p:spPr>
          <a:xfrm>
            <a:off x="457200" y="1200151"/>
            <a:ext cx="8229600" cy="3018558"/>
          </a:xfrm>
        </p:spPr>
        <p:txBody>
          <a:bodyPr>
            <a:normAutofit/>
          </a:bodyPr>
          <a:lstStyle/>
          <a:p>
            <a:r>
              <a:rPr lang="en-US" sz="1800" dirty="0">
                <a:solidFill>
                  <a:schemeClr val="tx1"/>
                </a:solidFill>
                <a:latin typeface="Arial" panose="020B0604020202020204" pitchFamily="34" charset="0"/>
                <a:cs typeface="Arial" panose="020B0604020202020204" pitchFamily="34" charset="0"/>
              </a:rPr>
              <a:t>Rosenberg, D., &amp; Scott, K. (2001). Applying Use Case Driven Object Modeling with UML: An Annotated e-Commerce Example (First Edition). Addison Wesley. </a:t>
            </a:r>
            <a:r>
              <a:rPr lang="en-US" sz="1800" dirty="0">
                <a:latin typeface="Arial" panose="020B0604020202020204" pitchFamily="34" charset="0"/>
                <a:cs typeface="Arial" panose="020B0604020202020204" pitchFamily="34" charset="0"/>
                <a:hlinkClick r:id="rId2"/>
              </a:rPr>
              <a:t>https://pja.mykhi.org/0sem/MAS/books/Addison.Wesley.Applying.Use.Case.Driven.Object.Modeling.pdf</a:t>
            </a:r>
            <a:endParaRPr lang="en-US" sz="1800" dirty="0">
              <a:latin typeface="Arial" panose="020B0604020202020204" pitchFamily="34" charset="0"/>
              <a:cs typeface="Arial" panose="020B0604020202020204" pitchFamily="34" charset="0"/>
            </a:endParaRPr>
          </a:p>
          <a:p>
            <a:r>
              <a:rPr lang="es-CO" sz="1800" dirty="0">
                <a:solidFill>
                  <a:schemeClr val="tx1"/>
                </a:solidFill>
                <a:latin typeface="Arial" panose="020B0604020202020204" pitchFamily="34" charset="0"/>
                <a:cs typeface="Arial" panose="020B0604020202020204" pitchFamily="34" charset="0"/>
              </a:rPr>
              <a:t>Marín Ospina, B. E. (2020). Adecuación de la norma ISO/IEC 29110 e IEEE 829 para la gestión de proyectos de desarrollo con metodología </a:t>
            </a:r>
            <a:r>
              <a:rPr lang="es-CO" sz="1800" dirty="0" err="1">
                <a:solidFill>
                  <a:schemeClr val="tx1"/>
                </a:solidFill>
                <a:latin typeface="Arial" panose="020B0604020202020204" pitchFamily="34" charset="0"/>
                <a:cs typeface="Arial" panose="020B0604020202020204" pitchFamily="34" charset="0"/>
              </a:rPr>
              <a:t>Iconix</a:t>
            </a:r>
            <a:r>
              <a:rPr lang="es-CO" sz="1800" dirty="0">
                <a:solidFill>
                  <a:schemeClr val="tx1"/>
                </a:solidFill>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72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7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Autofit/>
          </a:bodyPr>
          <a:lstStyle/>
          <a:p>
            <a:r>
              <a:rPr lang="es-CO" sz="2000" dirty="0">
                <a:solidFill>
                  <a:schemeClr val="tx1"/>
                </a:solidFill>
                <a:latin typeface="Arial" panose="020B0604020202020204" pitchFamily="34" charset="0"/>
                <a:cs typeface="Arial" panose="020B0604020202020204" pitchFamily="34" charset="0"/>
              </a:rPr>
              <a:t>Desarrollo de un marco de trabajo siguiendo el estándar ISO/IEC 29110 para el caso de estudio de integración de procesos del proyecto </a:t>
            </a:r>
            <a:r>
              <a:rPr lang="es-CO" sz="2000" dirty="0" err="1">
                <a:solidFill>
                  <a:schemeClr val="tx1"/>
                </a:solidFill>
                <a:latin typeface="Arial" panose="020B0604020202020204" pitchFamily="34" charset="0"/>
                <a:cs typeface="Arial" panose="020B0604020202020204" pitchFamily="34" charset="0"/>
              </a:rPr>
              <a:t>Sanambiente</a:t>
            </a:r>
            <a:r>
              <a:rPr lang="es-CO" sz="2000" dirty="0">
                <a:solidFill>
                  <a:schemeClr val="tx1"/>
                </a:solidFill>
                <a:latin typeface="Arial" panose="020B0604020202020204" pitchFamily="34" charset="0"/>
                <a:cs typeface="Arial" panose="020B0604020202020204" pitchFamily="34" charset="0"/>
              </a:rPr>
              <a:t> S.A.S de Cali</a:t>
            </a:r>
            <a:endParaRPr lang="es-ES" sz="2000" dirty="0">
              <a:solidFill>
                <a:schemeClr val="tx1"/>
              </a:solidFill>
            </a:endParaRPr>
          </a:p>
        </p:txBody>
      </p:sp>
      <p:sp>
        <p:nvSpPr>
          <p:cNvPr id="3" name="Subtítulo 2"/>
          <p:cNvSpPr>
            <a:spLocks noGrp="1"/>
          </p:cNvSpPr>
          <p:nvPr>
            <p:ph type="subTitle" idx="1"/>
          </p:nvPr>
        </p:nvSpPr>
        <p:spPr/>
        <p:txBody>
          <a:bodyPr/>
          <a:lstStyle/>
          <a:p>
            <a:r>
              <a:rPr lang="es-ES" sz="1400" b="1" dirty="0">
                <a:solidFill>
                  <a:schemeClr val="tx1"/>
                </a:solidFill>
                <a:latin typeface="Arial" panose="020B0604020202020204" pitchFamily="34" charset="0"/>
                <a:cs typeface="Arial" panose="020B0604020202020204" pitchFamily="34" charset="0"/>
              </a:rPr>
              <a:t>Integrantes: </a:t>
            </a:r>
          </a:p>
          <a:p>
            <a:r>
              <a:rPr lang="es-ES" sz="1400" dirty="0" err="1">
                <a:solidFill>
                  <a:schemeClr val="tx1"/>
                </a:solidFill>
                <a:latin typeface="Arial" panose="020B0604020202020204" pitchFamily="34" charset="0"/>
                <a:cs typeface="Arial" panose="020B0604020202020204" pitchFamily="34" charset="0"/>
              </a:rPr>
              <a:t>Cristhian</a:t>
            </a:r>
            <a:r>
              <a:rPr lang="es-ES" sz="1400" dirty="0">
                <a:solidFill>
                  <a:schemeClr val="tx1"/>
                </a:solidFill>
                <a:latin typeface="Arial" panose="020B0604020202020204" pitchFamily="34" charset="0"/>
                <a:cs typeface="Arial" panose="020B0604020202020204" pitchFamily="34" charset="0"/>
              </a:rPr>
              <a:t> Fernando </a:t>
            </a:r>
            <a:r>
              <a:rPr lang="es-ES" sz="1400" dirty="0" err="1">
                <a:solidFill>
                  <a:schemeClr val="tx1"/>
                </a:solidFill>
                <a:latin typeface="Arial" panose="020B0604020202020204" pitchFamily="34" charset="0"/>
                <a:cs typeface="Arial" panose="020B0604020202020204" pitchFamily="34" charset="0"/>
              </a:rPr>
              <a:t>Balanta</a:t>
            </a:r>
            <a:r>
              <a:rPr lang="es-ES" sz="1400" dirty="0">
                <a:solidFill>
                  <a:schemeClr val="tx1"/>
                </a:solidFill>
                <a:latin typeface="Arial" panose="020B0604020202020204" pitchFamily="34" charset="0"/>
                <a:cs typeface="Arial" panose="020B0604020202020204" pitchFamily="34" charset="0"/>
              </a:rPr>
              <a:t> P.</a:t>
            </a:r>
          </a:p>
          <a:p>
            <a:r>
              <a:rPr lang="es-ES" sz="1400" dirty="0">
                <a:solidFill>
                  <a:schemeClr val="tx1"/>
                </a:solidFill>
                <a:latin typeface="Arial" panose="020B0604020202020204" pitchFamily="34" charset="0"/>
                <a:cs typeface="Arial" panose="020B0604020202020204" pitchFamily="34" charset="0"/>
              </a:rPr>
              <a:t>Aarón Levi Grajales G.</a:t>
            </a:r>
          </a:p>
          <a:p>
            <a:r>
              <a:rPr lang="es-ES" sz="1400" b="1" dirty="0">
                <a:solidFill>
                  <a:schemeClr val="tx1"/>
                </a:solidFill>
                <a:latin typeface="Arial" panose="020B0604020202020204" pitchFamily="34" charset="0"/>
                <a:cs typeface="Arial" panose="020B0604020202020204" pitchFamily="34" charset="0"/>
              </a:rPr>
              <a:t>Ingeniería de sistemas</a:t>
            </a:r>
          </a:p>
          <a:p>
            <a:r>
              <a:rPr lang="es-CO" sz="1400" b="1" dirty="0">
                <a:solidFill>
                  <a:schemeClr val="tx1"/>
                </a:solidFill>
                <a:latin typeface="Arial" panose="020B0604020202020204" pitchFamily="34" charset="0"/>
                <a:cs typeface="Arial" panose="020B0604020202020204" pitchFamily="34" charset="0"/>
              </a:rPr>
              <a:t>Semillero </a:t>
            </a:r>
            <a:r>
              <a:rPr lang="es-CO" sz="1400" b="1" dirty="0" err="1">
                <a:solidFill>
                  <a:schemeClr val="tx1"/>
                </a:solidFill>
                <a:latin typeface="Arial" panose="020B0604020202020204" pitchFamily="34" charset="0"/>
                <a:cs typeface="Arial" panose="020B0604020202020204" pitchFamily="34" charset="0"/>
              </a:rPr>
              <a:t>ITMedia</a:t>
            </a:r>
            <a:r>
              <a:rPr lang="es-CO" sz="1400" b="1" dirty="0">
                <a:solidFill>
                  <a:schemeClr val="tx1"/>
                </a:solidFill>
                <a:latin typeface="Arial" panose="020B0604020202020204" pitchFamily="34" charset="0"/>
                <a:cs typeface="Arial" panose="020B0604020202020204" pitchFamily="34" charset="0"/>
              </a:rPr>
              <a:t> - grupo de investigación GRINTIC</a:t>
            </a:r>
          </a:p>
          <a:p>
            <a:r>
              <a:rPr lang="es-CO" sz="1400" b="1" dirty="0">
                <a:solidFill>
                  <a:schemeClr val="tx1"/>
                </a:solidFill>
                <a:latin typeface="Arial" panose="020B0604020202020204" pitchFamily="34" charset="0"/>
                <a:cs typeface="Arial" panose="020B0604020202020204" pitchFamily="34" charset="0"/>
              </a:rPr>
              <a:t>Tutora: </a:t>
            </a:r>
            <a:r>
              <a:rPr lang="es-CO" sz="1400" dirty="0">
                <a:solidFill>
                  <a:schemeClr val="tx1"/>
                </a:solidFill>
                <a:latin typeface="Arial" panose="020B0604020202020204" pitchFamily="34" charset="0"/>
                <a:cs typeface="Arial" panose="020B0604020202020204" pitchFamily="34" charset="0"/>
              </a:rPr>
              <a:t>Beatriz E. Marín</a:t>
            </a:r>
            <a:endParaRPr lang="es-CO" sz="1400" b="1" dirty="0">
              <a:solidFill>
                <a:schemeClr val="tx1"/>
              </a:solidFill>
              <a:latin typeface="Arial" panose="020B0604020202020204" pitchFamily="34" charset="0"/>
              <a:cs typeface="Arial" panose="020B0604020202020204" pitchFamily="34" charset="0"/>
            </a:endParaRPr>
          </a:p>
          <a:p>
            <a:endParaRPr lang="es-ES" dirty="0"/>
          </a:p>
        </p:txBody>
      </p:sp>
    </p:spTree>
    <p:extLst>
      <p:ext uri="{BB962C8B-B14F-4D97-AF65-F5344CB8AC3E}">
        <p14:creationId xmlns:p14="http://schemas.microsoft.com/office/powerpoint/2010/main" val="3485698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lumMod val="95000"/>
                    <a:lumOff val="5000"/>
                  </a:schemeClr>
                </a:solidFill>
                <a:latin typeface="Arial" panose="020B0604020202020204" pitchFamily="34" charset="0"/>
                <a:cs typeface="Arial" panose="020B0604020202020204" pitchFamily="34" charset="0"/>
              </a:rPr>
              <a:t>Introducción (1/2)</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1840922"/>
          </a:xfrm>
        </p:spPr>
        <p:txBody>
          <a:bodyPr>
            <a:normAutofit fontScale="92500"/>
          </a:bodyPr>
          <a:lstStyle/>
          <a:p>
            <a:r>
              <a:rPr lang="es-CO" sz="2200" b="1" dirty="0">
                <a:solidFill>
                  <a:schemeClr val="tx1">
                    <a:lumMod val="95000"/>
                    <a:lumOff val="5000"/>
                  </a:schemeClr>
                </a:solidFill>
                <a:latin typeface="Arial" panose="020B0604020202020204" pitchFamily="34" charset="0"/>
                <a:cs typeface="Arial" panose="020B0604020202020204" pitchFamily="34" charset="0"/>
              </a:rPr>
              <a:t>Sanambiente S.A.S </a:t>
            </a:r>
            <a:r>
              <a:rPr lang="es-CO" sz="2200" dirty="0">
                <a:solidFill>
                  <a:schemeClr val="tx1">
                    <a:lumMod val="95000"/>
                    <a:lumOff val="5000"/>
                  </a:schemeClr>
                </a:solidFill>
                <a:latin typeface="Arial" panose="020B0604020202020204" pitchFamily="34" charset="0"/>
                <a:cs typeface="Arial" panose="020B0604020202020204" pitchFamily="34" charset="0"/>
              </a:rPr>
              <a:t>es una empresa que se encuentra radicada con su sede principal en la ciudad de Cali, especializada en ofrecer soluciones integrales en productos y/o servicios que aportan al cuidado y mejoramiento de las condiciones ambientales en un medio ambiente específico (Sanambiente, s. f.).</a:t>
            </a:r>
          </a:p>
          <a:p>
            <a:endParaRPr lang="es-ES" dirty="0"/>
          </a:p>
        </p:txBody>
      </p:sp>
    </p:spTree>
    <p:extLst>
      <p:ext uri="{BB962C8B-B14F-4D97-AF65-F5344CB8AC3E}">
        <p14:creationId xmlns:p14="http://schemas.microsoft.com/office/powerpoint/2010/main" val="274579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1">
                    <a:lumMod val="95000"/>
                    <a:lumOff val="5000"/>
                  </a:schemeClr>
                </a:solidFill>
                <a:latin typeface="Arial" panose="020B0604020202020204" pitchFamily="34" charset="0"/>
                <a:cs typeface="Arial" panose="020B0604020202020204" pitchFamily="34" charset="0"/>
              </a:rPr>
              <a:t>Introducción </a:t>
            </a:r>
            <a:r>
              <a:rPr lang="es-ES" dirty="0" smtClean="0">
                <a:solidFill>
                  <a:schemeClr val="tx1">
                    <a:lumMod val="95000"/>
                    <a:lumOff val="5000"/>
                  </a:schemeClr>
                </a:solidFill>
                <a:latin typeface="Arial" panose="020B0604020202020204" pitchFamily="34" charset="0"/>
                <a:cs typeface="Arial" panose="020B0604020202020204" pitchFamily="34" charset="0"/>
              </a:rPr>
              <a:t>(2/2</a:t>
            </a:r>
            <a:r>
              <a:rPr lang="es-ES" dirty="0">
                <a:solidFill>
                  <a:schemeClr val="tx1">
                    <a:lumMod val="95000"/>
                    <a:lumOff val="5000"/>
                  </a:schemeClr>
                </a:solidFill>
                <a:latin typeface="Arial" panose="020B0604020202020204" pitchFamily="34" charset="0"/>
                <a:cs typeface="Arial" panose="020B0604020202020204" pitchFamily="34" charset="0"/>
              </a:rPr>
              <a:t>)</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fontScale="77500" lnSpcReduction="20000"/>
          </a:bodyPr>
          <a:lstStyle/>
          <a:p>
            <a:pPr algn="just"/>
            <a:r>
              <a:rPr lang="es-CO" dirty="0">
                <a:solidFill>
                  <a:schemeClr val="tx1">
                    <a:lumMod val="95000"/>
                    <a:lumOff val="5000"/>
                  </a:schemeClr>
                </a:solidFill>
                <a:latin typeface="Arial" panose="020B0604020202020204" pitchFamily="34" charset="0"/>
                <a:cs typeface="Arial" panose="020B0604020202020204" pitchFamily="34" charset="0"/>
              </a:rPr>
              <a:t>Este proyecto describe el cómo implementar un marco de trabajo siguiendo estándares y metodologías para facilitar el control y seguimiento de todos los recursos que intervienen en el desarrollo de un producto de software. Este marco incluye las principales etapas para la gestión de un proyecto de desarrollo de software, desde la planificación del proyecto hasta el cierre de éste, siguiendo como base los pasos y artefactos proporcionados por el estándar ISO/IEC 29110.</a:t>
            </a:r>
          </a:p>
          <a:p>
            <a:r>
              <a:rPr lang="es-CO" dirty="0">
                <a:solidFill>
                  <a:schemeClr val="tx1">
                    <a:lumMod val="95000"/>
                    <a:lumOff val="5000"/>
                  </a:schemeClr>
                </a:solidFill>
                <a:latin typeface="Arial" panose="020B0604020202020204" pitchFamily="34" charset="0"/>
                <a:cs typeface="Arial" panose="020B0604020202020204" pitchFamily="34" charset="0"/>
              </a:rPr>
              <a:t>Este trabajo se realizó en paralelo con dos proyectos de estudiantes de Ingeniería y Tecnología de Sistemas de la UNIAJC (Institución Universitaria Antonio José Camacho), encargados de los procesos de desarrollo y calidad.</a:t>
            </a:r>
          </a:p>
          <a:p>
            <a:endParaRPr lang="es-ES" dirty="0"/>
          </a:p>
        </p:txBody>
      </p:sp>
    </p:spTree>
    <p:extLst>
      <p:ext uri="{BB962C8B-B14F-4D97-AF65-F5344CB8AC3E}">
        <p14:creationId xmlns:p14="http://schemas.microsoft.com/office/powerpoint/2010/main" val="382841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solidFill>
                  <a:schemeClr val="tx1">
                    <a:lumMod val="95000"/>
                    <a:lumOff val="5000"/>
                  </a:schemeClr>
                </a:solidFill>
                <a:latin typeface="Arial" panose="020B0604020202020204" pitchFamily="34" charset="0"/>
                <a:cs typeface="Arial" panose="020B0604020202020204" pitchFamily="34" charset="0"/>
              </a:rPr>
              <a:t>Planteamiento del problema</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fontScale="77500" lnSpcReduction="20000"/>
          </a:bodyPr>
          <a:lstStyle/>
          <a:p>
            <a:pPr algn="just"/>
            <a:r>
              <a:rPr lang="es-CO" dirty="0">
                <a:solidFill>
                  <a:schemeClr val="tx1">
                    <a:lumMod val="95000"/>
                    <a:lumOff val="5000"/>
                  </a:schemeClr>
                </a:solidFill>
                <a:latin typeface="Arial" panose="020B0604020202020204" pitchFamily="34" charset="0"/>
                <a:cs typeface="Arial" panose="020B0604020202020204" pitchFamily="34" charset="0"/>
              </a:rPr>
              <a:t>Este proyecto describe el cómo implementar un marco de trabajo siguiendo estándares y metodologías para facilitar el control y seguimiento de todos los recursos que intervienen en el desarrollo de un producto de software. Este marco incluye las principales etapas para la gestión de un proyecto de desarrollo de software, desde la planificación del proyecto hasta el cierre de éste, siguiendo como base los pasos y artefactos proporcionados por el estándar ISO/IEC 29110.</a:t>
            </a:r>
          </a:p>
          <a:p>
            <a:r>
              <a:rPr lang="es-CO" dirty="0">
                <a:solidFill>
                  <a:schemeClr val="tx1">
                    <a:lumMod val="95000"/>
                    <a:lumOff val="5000"/>
                  </a:schemeClr>
                </a:solidFill>
                <a:latin typeface="Arial" panose="020B0604020202020204" pitchFamily="34" charset="0"/>
                <a:cs typeface="Arial" panose="020B0604020202020204" pitchFamily="34" charset="0"/>
              </a:rPr>
              <a:t>Este trabajo se realizó en paralelo con dos proyectos de estudiantes de Ingeniería y Tecnología de Sistemas de la UNIAJC (Institución Universitaria Antonio José Camacho), encargados de los procesos de desarrollo y calidad.</a:t>
            </a:r>
          </a:p>
          <a:p>
            <a:endParaRPr lang="es-ES" dirty="0"/>
          </a:p>
        </p:txBody>
      </p:sp>
    </p:spTree>
    <p:extLst>
      <p:ext uri="{BB962C8B-B14F-4D97-AF65-F5344CB8AC3E}">
        <p14:creationId xmlns:p14="http://schemas.microsoft.com/office/powerpoint/2010/main" val="214151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solidFill>
                  <a:schemeClr val="tx1">
                    <a:lumMod val="95000"/>
                    <a:lumOff val="5000"/>
                  </a:schemeClr>
                </a:solidFill>
                <a:latin typeface="Arial" panose="020B0604020202020204" pitchFamily="34" charset="0"/>
                <a:cs typeface="Arial" panose="020B0604020202020204" pitchFamily="34" charset="0"/>
              </a:rPr>
              <a:t>Formulación del problema</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a:bodyPr>
          <a:lstStyle/>
          <a:p>
            <a:pPr marL="0" indent="0" algn="just">
              <a:buNone/>
            </a:pPr>
            <a:r>
              <a:rPr lang="es-CO" dirty="0">
                <a:solidFill>
                  <a:schemeClr val="tx1">
                    <a:lumMod val="95000"/>
                    <a:lumOff val="5000"/>
                  </a:schemeClr>
                </a:solidFill>
                <a:latin typeface="Arial" panose="020B0604020202020204" pitchFamily="34" charset="0"/>
                <a:cs typeface="Arial" panose="020B0604020202020204" pitchFamily="34" charset="0"/>
              </a:rPr>
              <a:t>¿Cómo integrar los equipos del proyecto de gestión de datos de Sanambiente S.A.S para que cumplan con criterios de calidad y robustez hacia el futuro?</a:t>
            </a:r>
          </a:p>
          <a:p>
            <a:endParaRPr lang="es-ES" dirty="0"/>
          </a:p>
        </p:txBody>
      </p:sp>
    </p:spTree>
    <p:extLst>
      <p:ext uri="{BB962C8B-B14F-4D97-AF65-F5344CB8AC3E}">
        <p14:creationId xmlns:p14="http://schemas.microsoft.com/office/powerpoint/2010/main" val="106744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solidFill>
                  <a:schemeClr val="tx1">
                    <a:lumMod val="95000"/>
                    <a:lumOff val="5000"/>
                  </a:schemeClr>
                </a:solidFill>
                <a:latin typeface="Arial" panose="020B0604020202020204" pitchFamily="34" charset="0"/>
                <a:cs typeface="Arial" panose="020B0604020202020204" pitchFamily="34" charset="0"/>
              </a:rPr>
              <a:t>Sistematización del problema</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fontScale="92500" lnSpcReduction="10000"/>
          </a:bodyPr>
          <a:lstStyle/>
          <a:p>
            <a:pPr lvl="0" algn="just"/>
            <a:r>
              <a:rPr lang="es-CO" dirty="0" smtClean="0">
                <a:solidFill>
                  <a:schemeClr val="tx1">
                    <a:lumMod val="95000"/>
                    <a:lumOff val="5000"/>
                  </a:schemeClr>
                </a:solidFill>
                <a:latin typeface="Arial" panose="020B0604020202020204" pitchFamily="34" charset="0"/>
                <a:cs typeface="Arial" panose="020B0604020202020204" pitchFamily="34" charset="0"/>
              </a:rPr>
              <a:t>¿</a:t>
            </a:r>
            <a:r>
              <a:rPr lang="es-CO" dirty="0">
                <a:solidFill>
                  <a:schemeClr val="tx1">
                    <a:lumMod val="95000"/>
                    <a:lumOff val="5000"/>
                  </a:schemeClr>
                </a:solidFill>
                <a:latin typeface="Arial" panose="020B0604020202020204" pitchFamily="34" charset="0"/>
                <a:cs typeface="Arial" panose="020B0604020202020204" pitchFamily="34" charset="0"/>
              </a:rPr>
              <a:t>Cuáles elementos de la ISO/IEC 29110 se pueden ajustar a las características del proyecto Sanambiente S.A.S? </a:t>
            </a:r>
          </a:p>
          <a:p>
            <a:pPr lvl="0" algn="just"/>
            <a:r>
              <a:rPr lang="es-CO" dirty="0">
                <a:solidFill>
                  <a:schemeClr val="tx1">
                    <a:lumMod val="95000"/>
                    <a:lumOff val="5000"/>
                  </a:schemeClr>
                </a:solidFill>
                <a:latin typeface="Arial" panose="020B0604020202020204" pitchFamily="34" charset="0"/>
                <a:cs typeface="Arial" panose="020B0604020202020204" pitchFamily="34" charset="0"/>
              </a:rPr>
              <a:t>¿Cuáles son las herramientas propuestas por la ISO/IEC 29110 que permiten la integración de los diferentes equipos de trabajo del proyecto Sanambiente S.AS?</a:t>
            </a:r>
          </a:p>
          <a:p>
            <a:pPr lvl="0" algn="just"/>
            <a:r>
              <a:rPr lang="es-CO" dirty="0">
                <a:solidFill>
                  <a:schemeClr val="tx1">
                    <a:lumMod val="95000"/>
                    <a:lumOff val="5000"/>
                  </a:schemeClr>
                </a:solidFill>
                <a:latin typeface="Arial" panose="020B0604020202020204" pitchFamily="34" charset="0"/>
                <a:cs typeface="Arial" panose="020B0604020202020204" pitchFamily="34" charset="0"/>
              </a:rPr>
              <a:t>¿Cómo asegurar que el proyecto Sanambiente S.A.S cumple adecuadamente un marco de calidad?</a:t>
            </a:r>
          </a:p>
          <a:p>
            <a:pPr lvl="0" algn="just" fontAlgn="base"/>
            <a:r>
              <a:rPr lang="es-CO" dirty="0">
                <a:solidFill>
                  <a:schemeClr val="tx1">
                    <a:lumMod val="95000"/>
                    <a:lumOff val="5000"/>
                  </a:schemeClr>
                </a:solidFill>
                <a:latin typeface="Arial" panose="020B0604020202020204" pitchFamily="34" charset="0"/>
                <a:cs typeface="Arial" panose="020B0604020202020204" pitchFamily="34" charset="0"/>
              </a:rPr>
              <a:t>¿Cómo asegurar que el marco propuesto cumple los estándares seleccionados para enmarcar el proyecto?</a:t>
            </a:r>
          </a:p>
          <a:p>
            <a:endParaRPr lang="es-ES" dirty="0"/>
          </a:p>
        </p:txBody>
      </p:sp>
    </p:spTree>
    <p:extLst>
      <p:ext uri="{BB962C8B-B14F-4D97-AF65-F5344CB8AC3E}">
        <p14:creationId xmlns:p14="http://schemas.microsoft.com/office/powerpoint/2010/main" val="140168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solidFill>
                  <a:schemeClr val="tx1">
                    <a:lumMod val="95000"/>
                    <a:lumOff val="5000"/>
                  </a:schemeClr>
                </a:solidFill>
                <a:latin typeface="Arial" panose="020B0604020202020204" pitchFamily="34" charset="0"/>
                <a:cs typeface="Arial" panose="020B0604020202020204" pitchFamily="34" charset="0"/>
              </a:rPr>
              <a:t>Objetivo general</a:t>
            </a:r>
            <a:endParaRPr lang="es-ES" dirty="0">
              <a:solidFill>
                <a:schemeClr val="tx1">
                  <a:lumMod val="95000"/>
                  <a:lumOff val="5000"/>
                </a:schemeClr>
              </a:solidFill>
            </a:endParaRPr>
          </a:p>
        </p:txBody>
      </p:sp>
      <p:sp>
        <p:nvSpPr>
          <p:cNvPr id="3" name="Marcador de contenido 2"/>
          <p:cNvSpPr>
            <a:spLocks noGrp="1"/>
          </p:cNvSpPr>
          <p:nvPr>
            <p:ph idx="1"/>
          </p:nvPr>
        </p:nvSpPr>
        <p:spPr>
          <a:xfrm>
            <a:off x="457200" y="1200151"/>
            <a:ext cx="8229600" cy="3018558"/>
          </a:xfrm>
        </p:spPr>
        <p:txBody>
          <a:bodyPr>
            <a:normAutofit/>
          </a:bodyPr>
          <a:lstStyle/>
          <a:p>
            <a:pPr marL="0" indent="0" algn="just">
              <a:buNone/>
            </a:pPr>
            <a:r>
              <a:rPr lang="es-CO" dirty="0">
                <a:solidFill>
                  <a:schemeClr val="tx1">
                    <a:lumMod val="95000"/>
                    <a:lumOff val="5000"/>
                  </a:schemeClr>
                </a:solidFill>
                <a:latin typeface="Arial" panose="020B0604020202020204" pitchFamily="34" charset="0"/>
                <a:cs typeface="Arial" panose="020B0604020202020204" pitchFamily="34" charset="0"/>
              </a:rPr>
              <a:t>Establecer un marco de trabajo siguiendo los lineamientos dados por la ISO/IEC 29110 utilizando como caso de estudio la integración de procesos del proyecto Sanambiente S.A.S sede Cali.</a:t>
            </a:r>
            <a:endParaRPr lang="es-CO" b="1" dirty="0">
              <a:solidFill>
                <a:schemeClr val="tx1">
                  <a:lumMod val="95000"/>
                  <a:lumOff val="5000"/>
                </a:schemeClr>
              </a:solidFill>
              <a:latin typeface="Arial" panose="020B0604020202020204" pitchFamily="34" charset="0"/>
              <a:cs typeface="Arial" panose="020B0604020202020204" pitchFamily="34" charset="0"/>
            </a:endParaRPr>
          </a:p>
          <a:p>
            <a:endParaRPr lang="es-ES" dirty="0"/>
          </a:p>
        </p:txBody>
      </p:sp>
    </p:spTree>
    <p:extLst>
      <p:ext uri="{BB962C8B-B14F-4D97-AF65-F5344CB8AC3E}">
        <p14:creationId xmlns:p14="http://schemas.microsoft.com/office/powerpoint/2010/main" val="11467606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2020-Plantilla Powee Point_ECE2i (1)</Template>
  <TotalTime>609</TotalTime>
  <Words>1259</Words>
  <Application>Microsoft Office PowerPoint</Application>
  <PresentationFormat>Presentación en pantalla (16:9)</PresentationFormat>
  <Paragraphs>80</Paragraphs>
  <Slides>29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29</vt:i4>
      </vt:variant>
    </vt:vector>
  </HeadingPairs>
  <TitlesOfParts>
    <vt:vector size="32" baseType="lpstr">
      <vt:lpstr>Arial</vt:lpstr>
      <vt:lpstr>Calibri</vt:lpstr>
      <vt:lpstr>Tema de Office</vt:lpstr>
      <vt:lpstr>Presentación de PowerPoint</vt:lpstr>
      <vt:lpstr>Presentación de PowerPoint</vt:lpstr>
      <vt:lpstr>Desarrollo de un marco de trabajo siguiendo el estándar ISO/IEC 29110 para el caso de estudio de integración de procesos del proyecto Sanambiente S.A.S de Cali</vt:lpstr>
      <vt:lpstr>Introducción (1/2)</vt:lpstr>
      <vt:lpstr>Introducción (2/2)</vt:lpstr>
      <vt:lpstr>Planteamiento del problema</vt:lpstr>
      <vt:lpstr>Formulación del problema</vt:lpstr>
      <vt:lpstr>Sistematización del problema</vt:lpstr>
      <vt:lpstr>Objetivo general</vt:lpstr>
      <vt:lpstr>Objetivos específicos</vt:lpstr>
      <vt:lpstr>Marco teórico (1/6) </vt:lpstr>
      <vt:lpstr>Marco teórico (2/6)</vt:lpstr>
      <vt:lpstr>Marco teórico (3/6)</vt:lpstr>
      <vt:lpstr>Marco teórico (4/6)</vt:lpstr>
      <vt:lpstr>Marco teórico (5/6) </vt:lpstr>
      <vt:lpstr>Marco teórico (6/6) </vt:lpstr>
      <vt:lpstr>Desarrollo (2/9) – Plan del proyecto</vt:lpstr>
      <vt:lpstr>Desarrollo (3/9) – Repositorio del proyecto</vt:lpstr>
      <vt:lpstr>Desarrollo (4/9) – Resultados de la verificación</vt:lpstr>
      <vt:lpstr>Desarrollo (5/9) – Acta de reunión</vt:lpstr>
      <vt:lpstr>Desarrollo (6/9) – Registro de estado de progreso</vt:lpstr>
      <vt:lpstr>Desarrollo (7/9) – Solicitud de cambio</vt:lpstr>
      <vt:lpstr>Desarrollo (8/9) – Registro de corrección</vt:lpstr>
      <vt:lpstr>Desarrollo (8/9) – Registro de corrección</vt:lpstr>
      <vt:lpstr>Desarrollo (9/9) – Registro de aceptación</vt:lpstr>
      <vt:lpstr>Conclusiones</vt:lpstr>
      <vt:lpstr>8. Bibliografía (1/2)</vt:lpstr>
      <vt:lpstr>8. Bibliografía (2/2)</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STEFANNY</dc:creator>
  <cp:keywords/>
  <dc:description/>
  <cp:lastModifiedBy>Asus</cp:lastModifiedBy>
  <cp:revision>14</cp:revision>
  <dcterms:created xsi:type="dcterms:W3CDTF">2020-08-26T15:55:50Z</dcterms:created>
  <dcterms:modified xsi:type="dcterms:W3CDTF">2020-09-21T21:14:21Z</dcterms:modified>
  <cp:category/>
</cp:coreProperties>
</file>